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notesSlides/notesSlide11.xml" ContentType="application/vnd.openxmlformats-officedocument.presentationml.notesSlide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tags/tag36.xml" ContentType="application/vnd.openxmlformats-officedocument.presentationml.tags+xml"/>
  <Override PartName="/ppt/notesSlides/notesSlide1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4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4" r:id="rId8"/>
    <p:sldMasterId id="2147483756" r:id="rId9"/>
    <p:sldMasterId id="2147483768" r:id="rId10"/>
    <p:sldMasterId id="2147483780" r:id="rId11"/>
  </p:sldMasterIdLst>
  <p:notesMasterIdLst>
    <p:notesMasterId r:id="rId35"/>
  </p:notesMasterIdLst>
  <p:sldIdLst>
    <p:sldId id="257" r:id="rId12"/>
    <p:sldId id="258" r:id="rId13"/>
    <p:sldId id="259" r:id="rId14"/>
    <p:sldId id="260" r:id="rId15"/>
    <p:sldId id="261" r:id="rId16"/>
    <p:sldId id="263" r:id="rId17"/>
    <p:sldId id="262" r:id="rId18"/>
    <p:sldId id="265" r:id="rId19"/>
    <p:sldId id="267" r:id="rId20"/>
    <p:sldId id="264" r:id="rId21"/>
    <p:sldId id="268" r:id="rId22"/>
    <p:sldId id="270" r:id="rId23"/>
    <p:sldId id="266" r:id="rId24"/>
    <p:sldId id="271" r:id="rId25"/>
    <p:sldId id="273" r:id="rId26"/>
    <p:sldId id="272" r:id="rId27"/>
    <p:sldId id="274" r:id="rId28"/>
    <p:sldId id="275" r:id="rId29"/>
    <p:sldId id="276" r:id="rId30"/>
    <p:sldId id="277" r:id="rId31"/>
    <p:sldId id="278" r:id="rId32"/>
    <p:sldId id="279" r:id="rId33"/>
    <p:sldId id="280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32"/>
    <p:restoredTop sz="79792"/>
  </p:normalViewPr>
  <p:slideViewPr>
    <p:cSldViewPr snapToGrid="0" snapToObjects="1">
      <p:cViewPr varScale="1">
        <p:scale>
          <a:sx n="98" d="100"/>
          <a:sy n="98" d="100"/>
        </p:scale>
        <p:origin x="20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303E5-F99D-6644-AB6F-9A7839BB0C8A}" type="datetimeFigureOut">
              <a:rPr lang="fr-FR" smtClean="0"/>
              <a:t>27/02/2017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F64E3-2A9B-1E45-BEA9-B31F779535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18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Bonjour a</a:t>
            </a:r>
            <a:r>
              <a:rPr lang="fr-FR" baseline="0" dirty="0" smtClean="0"/>
              <a:t> tous...</a:t>
            </a:r>
          </a:p>
          <a:p>
            <a:r>
              <a:rPr lang="fr-FR" baseline="0" dirty="0" smtClean="0"/>
              <a:t>Introduction à Prof et Moi - Projet</a:t>
            </a:r>
          </a:p>
          <a:p>
            <a:endParaRPr lang="fr-FR" baseline="0" dirty="0" smtClean="0"/>
          </a:p>
          <a:p>
            <a:r>
              <a:rPr lang="fr-FR" baseline="0" dirty="0" smtClean="0"/>
              <a:t>Pourquoi j'écris en anglais - à la mode XD</a:t>
            </a:r>
          </a:p>
          <a:p>
            <a:r>
              <a:rPr lang="fr-FR" baseline="0" dirty="0" smtClean="0"/>
              <a:t>	il s'agit </a:t>
            </a:r>
            <a:r>
              <a:rPr lang="fr-FR" baseline="0" dirty="0" err="1" smtClean="0"/>
              <a:t>bcp</a:t>
            </a:r>
            <a:r>
              <a:rPr lang="fr-FR" baseline="0" dirty="0" smtClean="0"/>
              <a:t> de travail sur la lecture des document et résumé où qu'il y a beaucoup de mot je ne sais pas la traduction en Français.</a:t>
            </a:r>
          </a:p>
          <a:p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F64E3-2A9B-1E45-BEA9-B31F7795351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355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Explication</a:t>
            </a:r>
            <a:r>
              <a:rPr lang="fr-FR" baseline="0" dirty="0" smtClean="0"/>
              <a:t> </a:t>
            </a:r>
            <a:r>
              <a:rPr lang="mr-IN" baseline="0" dirty="0" smtClean="0"/>
              <a:t>…</a:t>
            </a:r>
            <a:r>
              <a:rPr lang="fr-FR" baseline="0" dirty="0" smtClean="0"/>
              <a:t>. 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Mark que les données de test est aussi utilisées pour construire la training data</a:t>
            </a:r>
            <a:r>
              <a:rPr lang="mr-IN" baseline="0" dirty="0" smtClean="0"/>
              <a:t>…</a:t>
            </a:r>
            <a:r>
              <a:rPr lang="fr-FR" baseline="0" dirty="0" smtClean="0"/>
              <a:t>. Il y a un Feedback,  ce n’est pas claire ici, mais imaginons qu’il y a un </a:t>
            </a:r>
            <a:r>
              <a:rPr lang="fr-FR" baseline="0" dirty="0" err="1" smtClean="0"/>
              <a:t>cicle</a:t>
            </a:r>
            <a:r>
              <a:rPr lang="fr-FR" baseline="0" dirty="0" smtClean="0"/>
              <a:t> qui faire améliorer la classification il s’arrêtes </a:t>
            </a:r>
            <a:r>
              <a:rPr lang="fr-FR" baseline="0" dirty="0" err="1" smtClean="0"/>
              <a:t>losqu’il</a:t>
            </a:r>
            <a:r>
              <a:rPr lang="fr-FR" baseline="0" dirty="0" smtClean="0"/>
              <a:t> y a plus d’amélioration. 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 modèle est bonne, mais l’</a:t>
            </a:r>
            <a:r>
              <a:rPr lang="fr-FR" baseline="0" dirty="0" err="1" smtClean="0"/>
              <a:t>algorithm</a:t>
            </a:r>
            <a:r>
              <a:rPr lang="fr-FR" baseline="0" dirty="0" smtClean="0"/>
              <a:t> est compliqué pour réaliser, + </a:t>
            </a:r>
            <a:r>
              <a:rPr lang="fr-FR" baseline="0" dirty="0" err="1" smtClean="0"/>
              <a:t>Inéfficace</a:t>
            </a:r>
            <a:r>
              <a:rPr lang="fr-FR" baseline="0" dirty="0" smtClean="0"/>
              <a:t> quand le saisie est </a:t>
            </a:r>
            <a:r>
              <a:rPr lang="fr-FR" baseline="0" dirty="0" err="1" smtClean="0"/>
              <a:t>random</a:t>
            </a:r>
            <a:r>
              <a:rPr lang="fr-FR" baseline="0" dirty="0" smtClean="0"/>
              <a:t>. </a:t>
            </a:r>
          </a:p>
          <a:p>
            <a:endParaRPr lang="fr-FR" baseline="0" dirty="0" smtClean="0"/>
          </a:p>
          <a:p>
            <a:r>
              <a:rPr lang="fr-FR" baseline="0" dirty="0" smtClean="0"/>
              <a:t>Berger et al propose une méthode qui peut traiter les choses plutôt aléatoire et courte.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F64E3-2A9B-1E45-BEA9-B31F7795351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560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Ils</a:t>
            </a:r>
            <a:r>
              <a:rPr lang="fr-FR" baseline="0" dirty="0" smtClean="0"/>
              <a:t> créent une nouvelle hypothèse basé sur les travails </a:t>
            </a:r>
            <a:r>
              <a:rPr lang="fr-FR" baseline="0" dirty="0" err="1" smtClean="0"/>
              <a:t>précédants</a:t>
            </a:r>
            <a:r>
              <a:rPr lang="fr-FR" baseline="0" dirty="0" smtClean="0"/>
              <a:t>. </a:t>
            </a:r>
          </a:p>
          <a:p>
            <a:endParaRPr lang="fr-FR" baseline="0" dirty="0" smtClean="0"/>
          </a:p>
          <a:p>
            <a:r>
              <a:rPr lang="fr-FR" baseline="0" dirty="0" smtClean="0"/>
              <a:t>Hypothèse de Base : </a:t>
            </a:r>
            <a:r>
              <a:rPr lang="fr-FR" baseline="0" dirty="0" err="1" smtClean="0"/>
              <a:t>xxxxxxxx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Comment mesurer?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F64E3-2A9B-1E45-BEA9-B31F7795351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403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a définit 4 types de relation</a:t>
            </a:r>
            <a:r>
              <a:rPr lang="fr-FR" baseline="0" dirty="0" smtClean="0"/>
              <a:t>s entre des </a:t>
            </a:r>
            <a:r>
              <a:rPr lang="fr-FR" baseline="0" dirty="0" err="1" smtClean="0"/>
              <a:t>keystrokes</a:t>
            </a:r>
            <a:r>
              <a:rPr lang="fr-FR" baseline="0" dirty="0" smtClean="0"/>
              <a:t>. 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Unsuperviser</a:t>
            </a:r>
            <a:r>
              <a:rPr lang="fr-FR" baseline="0" dirty="0" smtClean="0"/>
              <a:t>  - </a:t>
            </a:r>
            <a:r>
              <a:rPr lang="fr-FR" baseline="0" dirty="0" err="1" smtClean="0"/>
              <a:t>Dictionary</a:t>
            </a:r>
            <a:r>
              <a:rPr lang="fr-FR" baseline="0" dirty="0" smtClean="0"/>
              <a:t> </a:t>
            </a:r>
          </a:p>
          <a:p>
            <a:r>
              <a:rPr lang="fr-FR" baseline="0" dirty="0" smtClean="0"/>
              <a:t>Superviser </a:t>
            </a:r>
            <a:r>
              <a:rPr lang="mr-IN" baseline="0" dirty="0" smtClean="0"/>
              <a:t>–</a:t>
            </a:r>
            <a:r>
              <a:rPr lang="fr-FR" baseline="0" dirty="0" smtClean="0"/>
              <a:t> Training Data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F64E3-2A9B-1E45-BEA9-B31F7795351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3920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Halvi</a:t>
            </a:r>
            <a:r>
              <a:rPr lang="fr-FR" baseline="0" dirty="0" smtClean="0"/>
              <a:t> et </a:t>
            </a:r>
            <a:r>
              <a:rPr lang="fr-FR" baseline="0" dirty="0" err="1" smtClean="0"/>
              <a:t>Saxena</a:t>
            </a:r>
            <a:r>
              <a:rPr lang="fr-FR" baseline="0" dirty="0" smtClean="0"/>
              <a:t> propose un peu des </a:t>
            </a:r>
            <a:r>
              <a:rPr lang="fr-FR" baseline="0" dirty="0" err="1" smtClean="0"/>
              <a:t>métrics</a:t>
            </a:r>
            <a:r>
              <a:rPr lang="fr-FR" baseline="0" dirty="0" smtClean="0"/>
              <a:t> pour compléter et faire amélioration des travails précédant. Il a fait deux choses: </a:t>
            </a:r>
          </a:p>
          <a:p>
            <a:r>
              <a:rPr lang="fr-FR" baseline="0" dirty="0" smtClean="0"/>
              <a:t>Premièrement, il améliorer la façon de compare. Fait en études empiriques il trouve que le X-</a:t>
            </a:r>
            <a:r>
              <a:rPr lang="fr-FR" baseline="0" dirty="0" err="1" smtClean="0"/>
              <a:t>Corr</a:t>
            </a:r>
            <a:r>
              <a:rPr lang="fr-FR" baseline="0" dirty="0" smtClean="0"/>
              <a:t> et </a:t>
            </a:r>
            <a:r>
              <a:rPr lang="fr-FR" baseline="0" dirty="0" err="1" smtClean="0"/>
              <a:t>Freq</a:t>
            </a:r>
            <a:r>
              <a:rPr lang="fr-FR" baseline="0" dirty="0" smtClean="0"/>
              <a:t>-Distance est très puissant et efficace. Et il pense à combiner les deux pour les amélioration.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F64E3-2A9B-1E45-BEA9-B31F7795351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245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F64E3-2A9B-1E45-BEA9-B31F7795351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5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</a:t>
            </a:r>
            <a:r>
              <a:rPr lang="fr-FR" baseline="0" dirty="0" smtClean="0"/>
              <a:t> but de ce projet c'est : </a:t>
            </a:r>
          </a:p>
          <a:p>
            <a:r>
              <a:rPr lang="fr-FR" baseline="0" dirty="0" smtClean="0"/>
              <a:t> - Etat de l'art (ce qui a déjà fait, en train de faire, évaluation, caractéristique etc..;)</a:t>
            </a:r>
          </a:p>
          <a:p>
            <a:r>
              <a:rPr lang="fr-FR" baseline="0" dirty="0" smtClean="0"/>
              <a:t> - Construire une modèle d'attaque (étant donné des caractéristique, on peut déjà construire nos propre modèle, mais puisque le temps est </a:t>
            </a:r>
            <a:r>
              <a:rPr lang="fr-FR" baseline="0" dirty="0" err="1" smtClean="0"/>
              <a:t>restain</a:t>
            </a:r>
            <a:r>
              <a:rPr lang="fr-FR" baseline="0" dirty="0" smtClean="0"/>
              <a:t> j'ai réalisé l'approche la plus facile.)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Aujourd'hui, la présentation est en 3 parties, </a:t>
            </a:r>
          </a:p>
          <a:p>
            <a:r>
              <a:rPr lang="fr-FR" baseline="0" dirty="0" smtClean="0"/>
              <a:t>1èrement explication sur l' </a:t>
            </a:r>
            <a:r>
              <a:rPr lang="fr-FR" baseline="0" dirty="0" err="1" smtClean="0"/>
              <a:t>Acoustic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Side</a:t>
            </a:r>
            <a:r>
              <a:rPr lang="fr-FR" baseline="0" dirty="0" smtClean="0"/>
              <a:t> Channel Attack .... </a:t>
            </a:r>
          </a:p>
          <a:p>
            <a:r>
              <a:rPr lang="fr-FR" baseline="0" dirty="0" smtClean="0"/>
              <a:t>2èmement on va parcourir les travails qui sont faits par les autres. </a:t>
            </a:r>
          </a:p>
          <a:p>
            <a:r>
              <a:rPr lang="fr-FR" baseline="0" dirty="0" smtClean="0"/>
              <a:t>Analyser leur application leur pratiques leur caractéristiques Avantage et faiblesse etc. 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F64E3-2A9B-1E45-BEA9-B31F7795351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04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Side</a:t>
            </a:r>
            <a:r>
              <a:rPr lang="fr-FR" dirty="0" smtClean="0"/>
              <a:t> Channel</a:t>
            </a:r>
            <a:r>
              <a:rPr lang="fr-FR" baseline="0" dirty="0" smtClean="0"/>
              <a:t> Attack, C’est qqch on a déjà vu en cours, on a implémenté le timing attaque qui compte le temps réagit du coté serveur; </a:t>
            </a:r>
            <a:r>
              <a:rPr lang="mr-IN" baseline="0" dirty="0" smtClean="0"/>
              <a:t>…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F64E3-2A9B-1E45-BEA9-B31F7795351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432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smtClean="0"/>
              <a:t>Cet algorithme est couramment utilisé en traitement numérique du signal pour transformer des données discrètes du domaine temporel dans le domaine fréquentiel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waveform&gt;convert to frames&gt;take DFT&gt;Mel scaling and smoothing&gt; Log of amplitude spectrum&gt;discrete cosine transform&gt;MFCC features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go one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further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perceptual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motivation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overcome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FFT has a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resolution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the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bins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evenly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spaced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hearing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evenly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spaced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much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resolution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lower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frequencies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higher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ones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contributes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hear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pitch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exponentially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not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linearly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F64E3-2A9B-1E45-BEA9-B31F7795351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2452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Après</a:t>
            </a:r>
            <a:r>
              <a:rPr lang="fr-FR" baseline="0" dirty="0" smtClean="0"/>
              <a:t> certain temps d’étude, je me permets de résumer 4 classique modèles d’attaque. </a:t>
            </a:r>
          </a:p>
          <a:p>
            <a:r>
              <a:rPr lang="fr-FR" baseline="0" dirty="0" smtClean="0"/>
              <a:t>C’est celui de Asonov and Agrawal en 2004; Zhuang et al 2005, Berger et al 2006 , et </a:t>
            </a:r>
            <a:r>
              <a:rPr lang="fr-FR" baseline="0" dirty="0" err="1" smtClean="0"/>
              <a:t>A.Finoa</a:t>
            </a:r>
            <a:r>
              <a:rPr lang="fr-FR" baseline="0" dirty="0" smtClean="0"/>
              <a:t> à 2006. </a:t>
            </a:r>
          </a:p>
          <a:p>
            <a:r>
              <a:rPr lang="fr-FR" baseline="0" dirty="0" smtClean="0"/>
              <a:t>Les autres travaillent sont toujours développés </a:t>
            </a:r>
            <a:r>
              <a:rPr lang="fr-FR" baseline="0" dirty="0" err="1" smtClean="0"/>
              <a:t>la-dessus</a:t>
            </a:r>
            <a:r>
              <a:rPr lang="fr-FR" baseline="0" dirty="0" smtClean="0"/>
              <a:t>. </a:t>
            </a:r>
          </a:p>
          <a:p>
            <a:endParaRPr lang="fr-FR" baseline="0" dirty="0" smtClean="0"/>
          </a:p>
          <a:p>
            <a:r>
              <a:rPr lang="fr-FR" baseline="0" dirty="0" smtClean="0"/>
              <a:t>J’ai réfléchis pendant long temps, comment je peux l’expliquer correctement, par processus, ou par l’hypothèse </a:t>
            </a:r>
            <a:r>
              <a:rPr lang="mr-IN" baseline="0" dirty="0" smtClean="0"/>
              <a:t>…</a:t>
            </a:r>
            <a:r>
              <a:rPr lang="fr-FR" baseline="0" dirty="0" smtClean="0"/>
              <a:t> comme vous avez dans la main. </a:t>
            </a:r>
          </a:p>
          <a:p>
            <a:r>
              <a:rPr lang="fr-FR" baseline="0" dirty="0" smtClean="0"/>
              <a:t>Mais finalement j’ai décidé de suivre la ligne chronologique. </a:t>
            </a:r>
          </a:p>
          <a:p>
            <a:endParaRPr lang="fr-FR" baseline="0" dirty="0" smtClean="0"/>
          </a:p>
          <a:p>
            <a:r>
              <a:rPr lang="fr-FR" baseline="0" dirty="0" smtClean="0"/>
              <a:t>Peut-être c’est parce que les travails sont rarement réalisé théoriquement, mais empiriquement. Si vous garder un peu leur papier, la rythme est souvent de Hypothèse-  essayage </a:t>
            </a:r>
            <a:r>
              <a:rPr lang="mr-IN" baseline="0" dirty="0" smtClean="0"/>
              <a:t>–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statistic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study</a:t>
            </a:r>
            <a:r>
              <a:rPr lang="fr-FR" baseline="0" dirty="0" smtClean="0"/>
              <a:t> -&gt; conclusion. Et très souvent, un travail est développé la conclusion expérimentale d’un autre travail. 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F64E3-2A9B-1E45-BEA9-B31F7795351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702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Asonov</a:t>
            </a:r>
            <a:r>
              <a:rPr lang="fr-FR" baseline="0" dirty="0" smtClean="0"/>
              <a:t> et Agrawal sont des premières personnes qui </a:t>
            </a:r>
            <a:r>
              <a:rPr lang="fr-FR" baseline="0" dirty="0" err="1" smtClean="0"/>
              <a:t>jete</a:t>
            </a:r>
            <a:r>
              <a:rPr lang="fr-FR" baseline="0" dirty="0" smtClean="0"/>
              <a:t> un </a:t>
            </a:r>
            <a:r>
              <a:rPr lang="fr-FR" baseline="0" dirty="0" err="1" smtClean="0"/>
              <a:t>œils</a:t>
            </a:r>
            <a:r>
              <a:rPr lang="fr-FR" baseline="0" dirty="0" smtClean="0"/>
              <a:t> dans ce </a:t>
            </a:r>
            <a:r>
              <a:rPr lang="fr-FR" baseline="0" dirty="0" err="1" smtClean="0"/>
              <a:t>domain</a:t>
            </a:r>
            <a:r>
              <a:rPr lang="fr-FR" baseline="0" dirty="0" smtClean="0"/>
              <a:t>. Leur hypothèse de base est simple et puissant. </a:t>
            </a:r>
          </a:p>
          <a:p>
            <a:r>
              <a:rPr lang="fr-FR" baseline="0" dirty="0" smtClean="0"/>
              <a:t>Si on frappe en un </a:t>
            </a:r>
            <a:r>
              <a:rPr lang="fr-FR" baseline="0" dirty="0" err="1" smtClean="0"/>
              <a:t>endoit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différante</a:t>
            </a:r>
            <a:r>
              <a:rPr lang="fr-FR" baseline="0" dirty="0" smtClean="0"/>
              <a:t>, </a:t>
            </a:r>
            <a:r>
              <a:rPr lang="mr-IN" baseline="0" dirty="0" smtClean="0"/>
              <a:t>…</a:t>
            </a:r>
            <a:r>
              <a:rPr lang="fr-FR" baseline="0" dirty="0" smtClean="0"/>
              <a:t>.. Parce la vibration est </a:t>
            </a:r>
            <a:r>
              <a:rPr lang="fr-FR" baseline="0" dirty="0" err="1" smtClean="0"/>
              <a:t>différante</a:t>
            </a:r>
            <a:r>
              <a:rPr lang="fr-FR" baseline="0" dirty="0" smtClean="0"/>
              <a:t> qui produit un son différant. </a:t>
            </a:r>
          </a:p>
          <a:p>
            <a:r>
              <a:rPr lang="fr-FR" baseline="0" dirty="0" smtClean="0"/>
              <a:t>Il définit la comportement d’un </a:t>
            </a:r>
            <a:r>
              <a:rPr lang="fr-FR" baseline="0" dirty="0" err="1" smtClean="0"/>
              <a:t>Keystroke</a:t>
            </a:r>
            <a:r>
              <a:rPr lang="fr-FR" baseline="0" dirty="0" smtClean="0"/>
              <a:t>, il est consiste 2 parties </a:t>
            </a:r>
            <a:r>
              <a:rPr lang="mr-IN" baseline="0" dirty="0" smtClean="0"/>
              <a:t>–</a:t>
            </a:r>
            <a:r>
              <a:rPr lang="fr-FR" baseline="0" dirty="0" smtClean="0"/>
              <a:t> une partie </a:t>
            </a:r>
            <a:r>
              <a:rPr lang="fr-FR" baseline="0" dirty="0" err="1" smtClean="0"/>
              <a:t>Press</a:t>
            </a:r>
            <a:r>
              <a:rPr lang="fr-FR" baseline="0" dirty="0" smtClean="0"/>
              <a:t> et une partie Release. 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F64E3-2A9B-1E45-BEA9-B31F7795351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170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Il</a:t>
            </a:r>
            <a:r>
              <a:rPr lang="fr-FR" baseline="0" dirty="0" smtClean="0"/>
              <a:t> y a un </a:t>
            </a:r>
            <a:r>
              <a:rPr lang="fr-FR" baseline="0" dirty="0" err="1" smtClean="0"/>
              <a:t>porblème</a:t>
            </a:r>
            <a:r>
              <a:rPr lang="fr-FR" baseline="0" dirty="0" smtClean="0"/>
              <a:t> fatal dans ce modèle, c’est que il faut qu’on passe un étape de training obligatoire.</a:t>
            </a:r>
          </a:p>
          <a:p>
            <a:r>
              <a:rPr lang="fr-FR" baseline="0" dirty="0" smtClean="0"/>
              <a:t>Souvent c’est pas possible, dans son </a:t>
            </a:r>
            <a:r>
              <a:rPr lang="fr-FR" baseline="0" dirty="0" err="1" smtClean="0"/>
              <a:t>expériment</a:t>
            </a:r>
            <a:r>
              <a:rPr lang="fr-FR" baseline="0" dirty="0" smtClean="0"/>
              <a:t>, il faut on passe chaque </a:t>
            </a:r>
            <a:r>
              <a:rPr lang="fr-FR" baseline="0" dirty="0" err="1" smtClean="0"/>
              <a:t>keystroke</a:t>
            </a:r>
            <a:r>
              <a:rPr lang="fr-FR" baseline="0" dirty="0" smtClean="0"/>
              <a:t> au moins 30 fois pour avoir une résultat acceptable. Si on veut avoir un meilleur résultat, il faut on passe au moins 100 fois de frappe pour chaque key. </a:t>
            </a:r>
          </a:p>
          <a:p>
            <a:r>
              <a:rPr lang="fr-FR" baseline="0" dirty="0" smtClean="0"/>
              <a:t>-----Pourquoi </a:t>
            </a:r>
          </a:p>
          <a:p>
            <a:r>
              <a:rPr lang="fr-FR" baseline="0" dirty="0" smtClean="0"/>
              <a:t>Premièrement la partie de </a:t>
            </a:r>
            <a:r>
              <a:rPr lang="fr-FR" baseline="0" dirty="0" err="1" smtClean="0"/>
              <a:t>Feature</a:t>
            </a:r>
            <a:r>
              <a:rPr lang="fr-FR" baseline="0" dirty="0" smtClean="0"/>
              <a:t> extraction n’est pas efficace. Parce que le FFT nous donne une distribution  équilibre, mais on peut imaginer que dans la signal; il y a un bloc de fréquence qui nous intéresse. </a:t>
            </a:r>
          </a:p>
          <a:p>
            <a:endParaRPr lang="fr-FR" baseline="0" dirty="0" smtClean="0"/>
          </a:p>
          <a:p>
            <a:r>
              <a:rPr lang="fr-FR" baseline="0" dirty="0" smtClean="0"/>
              <a:t>Deuxièmement il faut penser à la nécessité de training supervisé en </a:t>
            </a:r>
            <a:r>
              <a:rPr lang="fr-FR" baseline="0" dirty="0" err="1" smtClean="0"/>
              <a:t>text</a:t>
            </a:r>
            <a:r>
              <a:rPr lang="fr-FR" baseline="0" dirty="0" smtClean="0"/>
              <a:t> claire. </a:t>
            </a:r>
          </a:p>
          <a:p>
            <a:endParaRPr lang="fr-FR" baseline="0" dirty="0" smtClean="0"/>
          </a:p>
          <a:p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F64E3-2A9B-1E45-BEA9-B31F7795351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63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Zhuang</a:t>
            </a:r>
            <a:r>
              <a:rPr lang="fr-FR" baseline="0" dirty="0" smtClean="0"/>
              <a:t> et al améliore le travail précédant. </a:t>
            </a:r>
          </a:p>
          <a:p>
            <a:r>
              <a:rPr lang="fr-FR" baseline="0" dirty="0" smtClean="0"/>
              <a:t>Premièrement il utilise le MFCC à la place de FFT, qui porte une préférence sue le </a:t>
            </a:r>
            <a:r>
              <a:rPr lang="en-US" altLang="zh-CN" baseline="0" dirty="0" smtClean="0"/>
              <a:t>borne du </a:t>
            </a:r>
            <a:r>
              <a:rPr lang="en-US" altLang="zh-CN" baseline="0" dirty="0" err="1" smtClean="0"/>
              <a:t>fréquence</a:t>
            </a:r>
            <a:r>
              <a:rPr lang="en-US" altLang="zh-CN" baseline="0" dirty="0" smtClean="0"/>
              <a:t>. On retire que les </a:t>
            </a:r>
            <a:r>
              <a:rPr lang="en-US" altLang="zh-CN" baseline="0" dirty="0" err="1" smtClean="0"/>
              <a:t>fréquence</a:t>
            </a:r>
            <a:r>
              <a:rPr lang="en-US" altLang="zh-CN" baseline="0" dirty="0" smtClean="0"/>
              <a:t> qui nous </a:t>
            </a:r>
            <a:r>
              <a:rPr lang="en-US" altLang="zh-CN" baseline="0" dirty="0" err="1" smtClean="0"/>
              <a:t>intéresse</a:t>
            </a:r>
            <a:r>
              <a:rPr lang="en-US" altLang="zh-CN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Pour ne pas </a:t>
            </a:r>
            <a:r>
              <a:rPr lang="en-US" baseline="0" dirty="0" err="1" smtClean="0"/>
              <a:t>avoir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processus</a:t>
            </a:r>
            <a:r>
              <a:rPr lang="en-US" baseline="0" dirty="0" smtClean="0"/>
              <a:t> de training </a:t>
            </a:r>
            <a:r>
              <a:rPr lang="en-US" baseline="0" dirty="0" err="1" smtClean="0"/>
              <a:t>supervisé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fais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plein</a:t>
            </a:r>
            <a:r>
              <a:rPr lang="en-US" baseline="0" dirty="0" smtClean="0"/>
              <a:t> de chose: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Premièrement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recoupe</a:t>
            </a:r>
            <a:r>
              <a:rPr lang="en-US" baseline="0" dirty="0" smtClean="0"/>
              <a:t> le Keystroke. Il </a:t>
            </a:r>
            <a:r>
              <a:rPr lang="en-US" baseline="0" dirty="0" err="1" smtClean="0"/>
              <a:t>constate</a:t>
            </a:r>
            <a:r>
              <a:rPr lang="en-US" baseline="0" dirty="0" smtClean="0"/>
              <a:t> que un Stroke Press + Release </a:t>
            </a:r>
            <a:r>
              <a:rPr lang="en-US" baseline="0" dirty="0" err="1" smtClean="0"/>
              <a:t>c’est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toutjours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100 millisecond. </a:t>
            </a:r>
            <a:r>
              <a:rPr lang="en-US" baseline="0" dirty="0" err="1" smtClean="0"/>
              <a:t>Cela</a:t>
            </a:r>
            <a:r>
              <a:rPr lang="en-US" baseline="0" dirty="0" smtClean="0"/>
              <a:t> nous aider </a:t>
            </a:r>
            <a:r>
              <a:rPr lang="en-US" baseline="0" dirty="0" err="1" smtClean="0"/>
              <a:t>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découper</a:t>
            </a:r>
            <a:r>
              <a:rPr lang="en-US" baseline="0" dirty="0" smtClean="0"/>
              <a:t> des keystrokes et </a:t>
            </a:r>
            <a:r>
              <a:rPr lang="en-US" baseline="0" dirty="0" err="1" smtClean="0"/>
              <a:t>trouver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posistion</a:t>
            </a:r>
            <a:r>
              <a:rPr lang="en-US" baseline="0" dirty="0" smtClean="0"/>
              <a:t> début de </a:t>
            </a:r>
            <a:r>
              <a:rPr lang="en-US" baseline="0" dirty="0" err="1" smtClean="0"/>
              <a:t>chacun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suite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suppose que le </a:t>
            </a:r>
            <a:r>
              <a:rPr lang="en-US" baseline="0" dirty="0" err="1" smtClean="0"/>
              <a:t>contenu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saisir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n’est</a:t>
            </a:r>
            <a:r>
              <a:rPr lang="en-US" baseline="0" dirty="0" smtClean="0"/>
              <a:t> pas random. </a:t>
            </a:r>
            <a:r>
              <a:rPr lang="en-US" baseline="0" dirty="0" err="1" smtClean="0"/>
              <a:t>C’est</a:t>
            </a:r>
            <a:r>
              <a:rPr lang="en-US" baseline="0" dirty="0" smtClean="0"/>
              <a:t> a dire, on </a:t>
            </a:r>
            <a:r>
              <a:rPr lang="en-US" baseline="0" dirty="0" err="1" smtClean="0"/>
              <a:t>saisie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quelque</a:t>
            </a:r>
            <a:r>
              <a:rPr lang="en-US" baseline="0" dirty="0" smtClean="0"/>
              <a:t> choses qui a certain </a:t>
            </a:r>
            <a:r>
              <a:rPr lang="en-US" baseline="0" dirty="0" err="1" smtClean="0"/>
              <a:t>sens</a:t>
            </a:r>
            <a:r>
              <a:rPr lang="en-US" baseline="0" dirty="0" smtClean="0"/>
              <a:t> et avec un </a:t>
            </a:r>
            <a:r>
              <a:rPr lang="en-US" baseline="0" dirty="0" err="1" smtClean="0"/>
              <a:t>spécifique</a:t>
            </a:r>
            <a:r>
              <a:rPr lang="en-US" baseline="0" dirty="0" smtClean="0"/>
              <a:t> structure. (</a:t>
            </a:r>
            <a:r>
              <a:rPr lang="en-US" baseline="0" dirty="0" err="1" smtClean="0"/>
              <a:t>Vocabulaire</a:t>
            </a:r>
            <a:r>
              <a:rPr lang="en-US" baseline="0" dirty="0" smtClean="0"/>
              <a:t> + </a:t>
            </a:r>
            <a:r>
              <a:rPr lang="en-US" baseline="0" dirty="0" err="1" smtClean="0"/>
              <a:t>Synthèse</a:t>
            </a:r>
            <a:r>
              <a:rPr lang="en-US" baseline="0" dirty="0" smtClean="0"/>
              <a:t> 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F64E3-2A9B-1E45-BEA9-B31F7795351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026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C’est un histoire d’un </a:t>
            </a:r>
            <a:r>
              <a:rPr lang="fr-FR" dirty="0" err="1" smtClean="0"/>
              <a:t>developpeur</a:t>
            </a:r>
            <a:r>
              <a:rPr lang="fr-FR" dirty="0" smtClean="0"/>
              <a:t>,</a:t>
            </a:r>
            <a:r>
              <a:rPr lang="fr-FR" baseline="0" dirty="0" smtClean="0"/>
              <a:t> j’ai connait Bob, il habite éloigné de moi, je ne sais pas le temps local de Bob. Et je sais qu’il fait que 3 choses dans toute sa vie. Promenade, Faire les courses, Faire ménage chez lui. Même je sais pas le temps, mais je sais quand il pleut il a 10 pourcent de possibilité qu’il faire le promenade</a:t>
            </a:r>
            <a:r>
              <a:rPr lang="mr-IN" baseline="0" dirty="0" smtClean="0"/>
              <a:t>…</a:t>
            </a:r>
            <a:r>
              <a:rPr lang="fr-FR" baseline="0" dirty="0" smtClean="0"/>
              <a:t> 40 pourcent possibilité faire les cours, et 50 pourcents  faire des ménage. </a:t>
            </a:r>
          </a:p>
          <a:p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F64E3-2A9B-1E45-BEA9-B31F7795351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08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png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FACF-B747-E540-8F7C-FDB6E96C0A19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925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4B563-2E9E-2C48-B511-C8E8DF68A865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32852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0013C-A408-1E43-B4C7-4AA34DEDAB75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37988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A0B0-BCC8-654D-9E0C-ACC8604A87D8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56130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D9CA2-EF12-AA4B-AC08-15F39A82EE53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83474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43CCC-1016-CB4A-A6C8-1A75D206C6A4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16740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0FCF7-DA86-0F48-A36D-8540B4FB4A8E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9018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/>
          <a:stretch/>
        </p:blipFill>
        <p:spPr>
          <a:xfrm>
            <a:off x="0" y="-43543"/>
            <a:ext cx="12192000" cy="68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0861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0">
              <a:srgbClr val="212847"/>
            </a:gs>
            <a:gs pos="37000">
              <a:srgbClr val="2B7583"/>
            </a:gs>
            <a:gs pos="100000">
              <a:srgbClr val="1D6769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64643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F68F-D5FD-D24E-B576-E669425CF704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64811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40BD-C9D2-F84A-8B69-38E607F58E07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73629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81320-B00E-C44D-B678-ABD24D182A78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12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C509E-D814-3F43-A668-4724E5741270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8880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73F30-76AF-1440-9704-E8F24BBA929A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8551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9BD1-C5E9-6F4D-ADAB-69DEFF365135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35811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5819-D1A8-3946-9BEA-60FA0DE94970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07073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9BBE-B44F-9840-B710-563BCFE3F785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08971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22B2F-5B7A-E647-9BD7-810534BF02F0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79549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CCD5B-A069-FD45-8134-DDC2125C53E7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569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/>
          <a:stretch/>
        </p:blipFill>
        <p:spPr>
          <a:xfrm>
            <a:off x="0" y="-43543"/>
            <a:ext cx="12192000" cy="68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457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0">
              <a:srgbClr val="212847"/>
            </a:gs>
            <a:gs pos="37000">
              <a:srgbClr val="2B7583"/>
            </a:gs>
            <a:gs pos="100000">
              <a:srgbClr val="1D6769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6371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175EB-121E-2143-B658-E2C84A2F8EAF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8530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E52E9-4271-D74B-9BE6-9E7A176F3C71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483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03E1-921E-894B-9F8E-8E75932AC9C3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3204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D485-3D0C-C544-8EB6-89D5165218C4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3532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76FAA-1A8C-4D4E-94DB-4DB4393D8A72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084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2CD02-DAD4-2E4B-8A18-3D888D8A32B7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959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46BF7-37FD-2344-AA5D-2510E9B2D2A0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085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CD7C-2CD9-3F45-9914-DF9511302037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78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5783-B0BC-5A41-897F-E46B94A05F5C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747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/>
          <a:stretch/>
        </p:blipFill>
        <p:spPr>
          <a:xfrm>
            <a:off x="0" y="-43543"/>
            <a:ext cx="12192000" cy="68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83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0">
              <a:srgbClr val="212847"/>
            </a:gs>
            <a:gs pos="37000">
              <a:srgbClr val="2B7583"/>
            </a:gs>
            <a:gs pos="100000">
              <a:srgbClr val="1D6769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464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A04A6-5A11-ED40-A75F-69A50FF81E41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17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2D321-738A-2446-9E17-848067CE0049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914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29E2-A9DF-9748-BE66-198FB84A41F5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5057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139F-6E54-DE4B-AAEC-C5794C8464C9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4923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2F195-A478-1C4A-A568-1E58D9D723FC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4586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FBE-FA3A-E54D-88CD-1898C23A2297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4348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3C2AE-9F82-B644-B5DD-A3CAFF8AD7D4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6862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04349-F90D-1643-BDC1-118B4A561018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714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F3AA-5B16-A045-9A20-2D9974B5AFAC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5400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22FAE-4477-A945-ACAE-2168101F9624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0260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/>
          <a:stretch/>
        </p:blipFill>
        <p:spPr>
          <a:xfrm>
            <a:off x="0" y="-43543"/>
            <a:ext cx="12192000" cy="68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485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0">
              <a:srgbClr val="212847"/>
            </a:gs>
            <a:gs pos="37000">
              <a:srgbClr val="2B7583"/>
            </a:gs>
            <a:gs pos="100000">
              <a:srgbClr val="1D6769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209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E6735-C959-0B45-87BB-B0FFA10E0873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350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D80A-70F7-6C42-9B90-5FB830EF2A98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3256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6218A-625E-EE46-8580-6F1910E29C4B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27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2CBA-2689-B245-B957-F0D56EFBCFA3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5692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A4EA2-06DB-8843-9C50-EFD3398DFEE7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848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22DB-1719-7F4A-BCAF-C588EB4CF160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1C53F-1CC7-B84B-9686-C3E82B720882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3434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620AA-A6DB-334E-A63B-AA7BC2E1998D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7441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CD51-BE49-314E-B6EF-9AEEED5F9EA9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3892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66763-FF23-9143-984C-D002C3E1778D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643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/>
          <a:stretch/>
        </p:blipFill>
        <p:spPr>
          <a:xfrm>
            <a:off x="0" y="-43543"/>
            <a:ext cx="12192000" cy="68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51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7E8B-2357-814F-956B-1074BD0ADF7B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6403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0">
              <a:srgbClr val="212847"/>
            </a:gs>
            <a:gs pos="37000">
              <a:srgbClr val="2B7583"/>
            </a:gs>
            <a:gs pos="100000">
              <a:srgbClr val="1D6769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241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4FEB-EA49-6541-8DBA-E9FAD515D8F1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0852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4BE9-06E1-B443-8140-A9E1CE563B31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8120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860D-E6E5-8A4C-89E8-B52AD5D67C28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6542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36477-04CA-7C4D-AF6B-937E877CD5BF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8719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97A1-7C46-B64F-912A-5D7A2E5C0E6F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0633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6CC8E-E763-9540-B594-70F4999626EA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114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FED05-1C4B-EE47-B77C-D1BD312AB768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7234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4FBD-119B-A34B-AD2D-D4C7EB4C96F8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25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8874-DCE5-8F40-A67F-33691B3DF4B2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528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0579-29D6-9A4D-941F-63972A6DFCBD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2168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/>
          <a:stretch/>
        </p:blipFill>
        <p:spPr>
          <a:xfrm>
            <a:off x="0" y="-43543"/>
            <a:ext cx="12192000" cy="68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28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0">
              <a:srgbClr val="212847"/>
            </a:gs>
            <a:gs pos="37000">
              <a:srgbClr val="2B7583"/>
            </a:gs>
            <a:gs pos="100000">
              <a:srgbClr val="1D6769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2571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0CF32-9E77-3B4D-B392-2DEA77D985DF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4354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DC9AB-322F-644B-ADC7-F5F879A925BF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5809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0E7C-CF5A-B943-9DF6-05575AB0D60C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2711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AF8B-AEC2-CA49-9735-DC24EDF4CDE5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52815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40C4-1D95-E043-A873-A15FDA3D9D0B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796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76F25-B33D-D542-9158-9F7733A59308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3671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FD2B-163B-2E46-8B74-7E3093572D4B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701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C20B-A4D3-DA4B-8E7B-51F1A7F56F19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2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/>
          <a:stretch/>
        </p:blipFill>
        <p:spPr>
          <a:xfrm>
            <a:off x="0" y="-43543"/>
            <a:ext cx="12192000" cy="68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439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BCA7-6415-2D48-A913-5970905D359C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519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/>
          <a:stretch/>
        </p:blipFill>
        <p:spPr>
          <a:xfrm>
            <a:off x="0" y="-43543"/>
            <a:ext cx="12192000" cy="68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817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0">
              <a:srgbClr val="212847"/>
            </a:gs>
            <a:gs pos="37000">
              <a:srgbClr val="2B7583"/>
            </a:gs>
            <a:gs pos="100000">
              <a:srgbClr val="1D6769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26296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7E9C-C6C6-BC49-9845-EE45220B277E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786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FA30-3741-6847-BC34-E20A4F4A6583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27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5B29-2A1E-674F-9A2C-1B227B1F9046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184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C0EB-C514-6846-8F94-DD139EBBA3DA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3693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5C78-3E39-A641-8D81-E428AF7E7939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8709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FC26B-0EDD-0543-9876-F612AF7E7872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0232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54029-9EE6-C145-A4F8-4D1E07523B10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149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0">
              <a:srgbClr val="212847"/>
            </a:gs>
            <a:gs pos="37000">
              <a:srgbClr val="2B7583"/>
            </a:gs>
            <a:gs pos="100000">
              <a:srgbClr val="1D6769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5417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C576-82EB-C143-B6AE-E24F61637F08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38099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4430B-7414-4548-A38F-E689D7210AD1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7896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/>
          <a:stretch/>
        </p:blipFill>
        <p:spPr>
          <a:xfrm>
            <a:off x="0" y="-43543"/>
            <a:ext cx="12192000" cy="68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494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0">
              <a:srgbClr val="212847"/>
            </a:gs>
            <a:gs pos="37000">
              <a:srgbClr val="2B7583"/>
            </a:gs>
            <a:gs pos="100000">
              <a:srgbClr val="1D6769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11832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351D-57F1-534E-AA30-31F7BF65E9EF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9171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5BC3C-B9ED-E147-8E50-D98EA139D66E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28333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2C336-C69B-D64D-BC6B-CB5BC7EED222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3507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5AD1-F033-DB4F-86C8-73DF35A69A22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93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BD52-B126-8549-B90C-34219B466F69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536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7198-0AFC-CD4C-8881-DE7513A30AD9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84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904B-0918-F84E-83FA-5E43D6F52BF9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87553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3BDD-5CDD-A044-BDA0-A8A11709C879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66001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992A-AB10-AE42-BE77-C3B4B065B867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6351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4EC5-E824-6542-932D-D0BF3BDDC38C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81734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/>
          <a:stretch/>
        </p:blipFill>
        <p:spPr>
          <a:xfrm>
            <a:off x="0" y="-43543"/>
            <a:ext cx="12192000" cy="68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72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0">
              <a:srgbClr val="212847"/>
            </a:gs>
            <a:gs pos="37000">
              <a:srgbClr val="2B7583"/>
            </a:gs>
            <a:gs pos="100000">
              <a:srgbClr val="1D6769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64821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8E70B-69D5-2341-978C-849B6693EFC0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9736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F7F7-56E0-C04F-9C00-6B1B176AA1C7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47379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1D60-5F9C-2E41-A4D7-AE41FFFB834A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2069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3E842-63B8-B442-B26D-350031B85ED7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86855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372B-DCD4-354B-9701-D79F6A5FE989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12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D8D-A4FE-B046-9A31-F4803B60181A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19117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9D7F4-94BA-FC43-A8A6-C7FEF3E3A1B0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89175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958E5-DCEE-A44B-A11A-ADCB53F2D7A1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21411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03661-C835-4D48-A102-F2B0393D4997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82877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7578-BD14-C24A-BED5-F51DD5A77759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56955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/>
          <a:stretch/>
        </p:blipFill>
        <p:spPr>
          <a:xfrm>
            <a:off x="0" y="-43543"/>
            <a:ext cx="12192000" cy="68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1112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0">
              <a:srgbClr val="212847"/>
            </a:gs>
            <a:gs pos="37000">
              <a:srgbClr val="2B7583"/>
            </a:gs>
            <a:gs pos="100000">
              <a:srgbClr val="1D6769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50304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56A4-F564-1049-B569-7D809E38E159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51710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2DB2-390C-4644-9149-1F1C841A5678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0165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72B85-FDC1-6340-8D42-DAF36CDF15E1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69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1353-0046-A646-8BBE-3D9E6E30BF9C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07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FF1EA-266E-8D48-93DA-EDE55D65EF87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86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FD8D3-048D-164C-A157-844A1CBB0D79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89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32820-5885-944E-8D79-854FC5BB876F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998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C812E-D2C2-A847-9D73-B06AC5AD3812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057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4220C-8E03-0846-ACEA-C7C6DD5B0026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12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2BD7B-6887-B242-87D4-4073138A73FE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34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B10D5-EE8A-B445-9321-6BC1EA8FEDBF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4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0D685-BEA5-364C-9283-964D135B2630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3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6BB38-8E9D-C04D-B324-20FBB4A846B3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63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D1361-809C-174F-A5A7-92F82A90B6CA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7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85B6A-FDF6-9E45-9EC4-98871E34F7E9}" type="datetime1"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28/02/2017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altLang="zh-CN" smtClean="0">
                <a:solidFill>
                  <a:prstClr val="black">
                    <a:tint val="75000"/>
                  </a:prstClr>
                </a:solidFill>
              </a:rPr>
              <a:t>PAGE: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365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20" Type="http://schemas.openxmlformats.org/officeDocument/2006/relationships/notesSlide" Target="../notesSlides/notesSlide1.xml"/><Relationship Id="rId21" Type="http://schemas.openxmlformats.org/officeDocument/2006/relationships/image" Target="../media/image2.png"/><Relationship Id="rId22" Type="http://schemas.openxmlformats.org/officeDocument/2006/relationships/image" Target="../media/image3.png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1" Type="http://schemas.openxmlformats.org/officeDocument/2006/relationships/tags" Target="../tags/tag31.xml"/><Relationship Id="rId2" Type="http://schemas.openxmlformats.org/officeDocument/2006/relationships/slideLayout" Target="../slideLayouts/slideLayout8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tags" Target="../tags/tag32.xml"/><Relationship Id="rId2" Type="http://schemas.openxmlformats.org/officeDocument/2006/relationships/slideLayout" Target="../slideLayouts/slideLayout8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1" Type="http://schemas.openxmlformats.org/officeDocument/2006/relationships/tags" Target="../tags/tag33.xml"/><Relationship Id="rId2" Type="http://schemas.openxmlformats.org/officeDocument/2006/relationships/slideLayout" Target="../slideLayouts/slideLayout8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4.png"/><Relationship Id="rId1" Type="http://schemas.openxmlformats.org/officeDocument/2006/relationships/tags" Target="../tags/tag34.xml"/><Relationship Id="rId2" Type="http://schemas.openxmlformats.org/officeDocument/2006/relationships/slideLayout" Target="../slideLayouts/slideLayout8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tags" Target="../tags/tag35.xml"/><Relationship Id="rId2" Type="http://schemas.openxmlformats.org/officeDocument/2006/relationships/slideLayout" Target="../slideLayouts/slideLayout8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tags" Target="../tags/tag36.xml"/><Relationship Id="rId2" Type="http://schemas.openxmlformats.org/officeDocument/2006/relationships/slideLayout" Target="../slideLayouts/slideLayout8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1.tiff"/><Relationship Id="rId1" Type="http://schemas.openxmlformats.org/officeDocument/2006/relationships/tags" Target="../tags/tag37.xml"/><Relationship Id="rId2" Type="http://schemas.openxmlformats.org/officeDocument/2006/relationships/slideLayout" Target="../slideLayouts/slideLayout8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1" Type="http://schemas.openxmlformats.org/officeDocument/2006/relationships/tags" Target="../tags/tag38.xml"/><Relationship Id="rId2" Type="http://schemas.openxmlformats.org/officeDocument/2006/relationships/slideLayout" Target="../slideLayouts/slideLayout8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1" Type="http://schemas.openxmlformats.org/officeDocument/2006/relationships/tags" Target="../tags/tag39.xml"/><Relationship Id="rId2" Type="http://schemas.openxmlformats.org/officeDocument/2006/relationships/slideLayout" Target="../slideLayouts/slideLayout8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1" Type="http://schemas.openxmlformats.org/officeDocument/2006/relationships/tags" Target="../tags/tag40.xml"/><Relationship Id="rId2" Type="http://schemas.openxmlformats.org/officeDocument/2006/relationships/slideLayout" Target="../slideLayouts/slideLayout8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tags" Target="../tags/tag41.xml"/><Relationship Id="rId2" Type="http://schemas.openxmlformats.org/officeDocument/2006/relationships/slideLayout" Target="../slideLayouts/slideLayout8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4" Type="http://schemas.openxmlformats.org/officeDocument/2006/relationships/tags" Target="../tags/tag22.xml"/><Relationship Id="rId5" Type="http://schemas.openxmlformats.org/officeDocument/2006/relationships/slideLayout" Target="../slideLayouts/slideLayout32.xml"/><Relationship Id="rId6" Type="http://schemas.openxmlformats.org/officeDocument/2006/relationships/image" Target="../media/image2.png"/><Relationship Id="rId1" Type="http://schemas.openxmlformats.org/officeDocument/2006/relationships/tags" Target="../tags/tag19.xml"/><Relationship Id="rId2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4" Type="http://schemas.openxmlformats.org/officeDocument/2006/relationships/tags" Target="../tags/tag26.xml"/><Relationship Id="rId5" Type="http://schemas.openxmlformats.org/officeDocument/2006/relationships/slideLayout" Target="../slideLayouts/slideLayout43.xml"/><Relationship Id="rId6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8" Type="http://schemas.openxmlformats.org/officeDocument/2006/relationships/image" Target="../media/image8.png"/><Relationship Id="rId9" Type="http://schemas.openxmlformats.org/officeDocument/2006/relationships/image" Target="../media/image9.jpeg"/><Relationship Id="rId10" Type="http://schemas.openxmlformats.org/officeDocument/2006/relationships/image" Target="../media/image10.jpeg"/><Relationship Id="rId1" Type="http://schemas.openxmlformats.org/officeDocument/2006/relationships/tags" Target="../tags/tag23.xml"/><Relationship Id="rId2" Type="http://schemas.openxmlformats.org/officeDocument/2006/relationships/tags" Target="../tags/tag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slideLayout" Target="../slideLayouts/slideLayout5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.png"/><Relationship Id="rId1" Type="http://schemas.openxmlformats.org/officeDocument/2006/relationships/tags" Target="../tags/tag28.xml"/><Relationship Id="rId2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1" Type="http://schemas.openxmlformats.org/officeDocument/2006/relationships/tags" Target="../tags/tag29.xml"/><Relationship Id="rId2" Type="http://schemas.openxmlformats.org/officeDocument/2006/relationships/slideLayout" Target="../slideLayouts/slideLayout8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4.png"/><Relationship Id="rId5" Type="http://schemas.openxmlformats.org/officeDocument/2006/relationships/image" Target="../media/image12.tiff"/><Relationship Id="rId1" Type="http://schemas.openxmlformats.org/officeDocument/2006/relationships/tags" Target="../tags/tag30.xml"/><Relationship Id="rId2" Type="http://schemas.openxmlformats.org/officeDocument/2006/relationships/slideLayout" Target="../slideLayouts/slideLayout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_任意多边形 18"/>
          <p:cNvSpPr/>
          <p:nvPr>
            <p:custDataLst>
              <p:tags r:id="rId1"/>
            </p:custDataLst>
          </p:nvPr>
        </p:nvSpPr>
        <p:spPr>
          <a:xfrm>
            <a:off x="7588155" y="1"/>
            <a:ext cx="4572000" cy="4595044"/>
          </a:xfrm>
          <a:custGeom>
            <a:avLst/>
            <a:gdLst>
              <a:gd name="connsiteX0" fmla="*/ 0 w 4271749"/>
              <a:gd name="connsiteY0" fmla="*/ 0 h 4285397"/>
              <a:gd name="connsiteX1" fmla="*/ 4271749 w 4271749"/>
              <a:gd name="connsiteY1" fmla="*/ 4285397 h 4285397"/>
              <a:gd name="connsiteX0" fmla="*/ 46 w 4271795"/>
              <a:gd name="connsiteY0" fmla="*/ 0 h 4285397"/>
              <a:gd name="connsiteX1" fmla="*/ 4271795 w 4271795"/>
              <a:gd name="connsiteY1" fmla="*/ 4285397 h 4285397"/>
              <a:gd name="connsiteX0" fmla="*/ 84 w 4271833"/>
              <a:gd name="connsiteY0" fmla="*/ 0 h 4286340"/>
              <a:gd name="connsiteX1" fmla="*/ 4271833 w 4271833"/>
              <a:gd name="connsiteY1" fmla="*/ 4285397 h 4286340"/>
              <a:gd name="connsiteX0" fmla="*/ 92 w 4271841"/>
              <a:gd name="connsiteY0" fmla="*/ 0 h 4285529"/>
              <a:gd name="connsiteX1" fmla="*/ 4271841 w 4271841"/>
              <a:gd name="connsiteY1" fmla="*/ 4285397 h 4285529"/>
              <a:gd name="connsiteX0" fmla="*/ 0 w 4271749"/>
              <a:gd name="connsiteY0" fmla="*/ 0 h 4285480"/>
              <a:gd name="connsiteX1" fmla="*/ 4271749 w 4271749"/>
              <a:gd name="connsiteY1" fmla="*/ 4285397 h 4285480"/>
              <a:gd name="connsiteX0" fmla="*/ 0 w 4271749"/>
              <a:gd name="connsiteY0" fmla="*/ 0 h 4287930"/>
              <a:gd name="connsiteX1" fmla="*/ 4271749 w 4271749"/>
              <a:gd name="connsiteY1" fmla="*/ 4285397 h 4287930"/>
              <a:gd name="connsiteX0" fmla="*/ 0 w 4271749"/>
              <a:gd name="connsiteY0" fmla="*/ 0 h 4289437"/>
              <a:gd name="connsiteX1" fmla="*/ 4271749 w 4271749"/>
              <a:gd name="connsiteY1" fmla="*/ 4285397 h 4289437"/>
              <a:gd name="connsiteX0" fmla="*/ 0 w 4271749"/>
              <a:gd name="connsiteY0" fmla="*/ 0 h 4293381"/>
              <a:gd name="connsiteX1" fmla="*/ 4271749 w 4271749"/>
              <a:gd name="connsiteY1" fmla="*/ 4285397 h 4293381"/>
              <a:gd name="connsiteX0" fmla="*/ 256 w 4272005"/>
              <a:gd name="connsiteY0" fmla="*/ 0 h 4293536"/>
              <a:gd name="connsiteX1" fmla="*/ 4272005 w 4272005"/>
              <a:gd name="connsiteY1" fmla="*/ 4285397 h 429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2005" h="4293536">
                <a:moveTo>
                  <a:pt x="256" y="0"/>
                </a:moveTo>
                <a:cubicBezTo>
                  <a:pt x="-23256" y="2077502"/>
                  <a:pt x="1571045" y="4450334"/>
                  <a:pt x="4272005" y="4285397"/>
                </a:cubicBezTo>
              </a:path>
            </a:pathLst>
          </a:custGeom>
          <a:noFill/>
          <a:ln>
            <a:gradFill>
              <a:gsLst>
                <a:gs pos="0">
                  <a:srgbClr val="3AC7CA"/>
                </a:gs>
                <a:gs pos="100000">
                  <a:srgbClr val="2A979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PA_任意多边形 19"/>
          <p:cNvSpPr/>
          <p:nvPr>
            <p:custDataLst>
              <p:tags r:id="rId2"/>
            </p:custDataLst>
          </p:nvPr>
        </p:nvSpPr>
        <p:spPr>
          <a:xfrm>
            <a:off x="0" y="13648"/>
            <a:ext cx="1665027" cy="1269242"/>
          </a:xfrm>
          <a:custGeom>
            <a:avLst/>
            <a:gdLst>
              <a:gd name="connsiteX0" fmla="*/ 1665027 w 1665027"/>
              <a:gd name="connsiteY0" fmla="*/ 0 h 1269242"/>
              <a:gd name="connsiteX1" fmla="*/ 0 w 1665027"/>
              <a:gd name="connsiteY1" fmla="*/ 1269242 h 1269242"/>
              <a:gd name="connsiteX0" fmla="*/ 1665027 w 1665027"/>
              <a:gd name="connsiteY0" fmla="*/ 0 h 1269242"/>
              <a:gd name="connsiteX1" fmla="*/ 0 w 1665027"/>
              <a:gd name="connsiteY1" fmla="*/ 1269242 h 1269242"/>
              <a:gd name="connsiteX0" fmla="*/ 1665027 w 1665027"/>
              <a:gd name="connsiteY0" fmla="*/ 0 h 1269242"/>
              <a:gd name="connsiteX1" fmla="*/ 0 w 1665027"/>
              <a:gd name="connsiteY1" fmla="*/ 1269242 h 1269242"/>
              <a:gd name="connsiteX0" fmla="*/ 1665027 w 1665027"/>
              <a:gd name="connsiteY0" fmla="*/ 0 h 1269242"/>
              <a:gd name="connsiteX1" fmla="*/ 0 w 1665027"/>
              <a:gd name="connsiteY1" fmla="*/ 1269242 h 1269242"/>
              <a:gd name="connsiteX0" fmla="*/ 1665027 w 1665027"/>
              <a:gd name="connsiteY0" fmla="*/ 0 h 1269242"/>
              <a:gd name="connsiteX1" fmla="*/ 0 w 1665027"/>
              <a:gd name="connsiteY1" fmla="*/ 1269242 h 126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5027" h="1269242">
                <a:moveTo>
                  <a:pt x="1665027" y="0"/>
                </a:moveTo>
                <a:cubicBezTo>
                  <a:pt x="1478508" y="873457"/>
                  <a:pt x="841612" y="1269242"/>
                  <a:pt x="0" y="1269242"/>
                </a:cubicBezTo>
              </a:path>
            </a:pathLst>
          </a:custGeom>
          <a:noFill/>
          <a:ln>
            <a:solidFill>
              <a:srgbClr val="40AB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PA_椭圆 4"/>
          <p:cNvSpPr/>
          <p:nvPr>
            <p:custDataLst>
              <p:tags r:id="rId3"/>
            </p:custDataLst>
          </p:nvPr>
        </p:nvSpPr>
        <p:spPr>
          <a:xfrm>
            <a:off x="4121576" y="867914"/>
            <a:ext cx="3967936" cy="3967936"/>
          </a:xfrm>
          <a:prstGeom prst="ellipse">
            <a:avLst/>
          </a:prstGeom>
          <a:noFill/>
          <a:ln>
            <a:gradFill>
              <a:gsLst>
                <a:gs pos="0">
                  <a:srgbClr val="8CFCFC"/>
                </a:gs>
                <a:gs pos="100000">
                  <a:srgbClr val="1DFFFA"/>
                </a:gs>
              </a:gsLst>
              <a:lin ang="5400000" scaled="1"/>
            </a:gradFill>
          </a:ln>
          <a:effectLst>
            <a:glow>
              <a:srgbClr val="3AC7CA">
                <a:alpha val="21961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PA_椭圆 5"/>
          <p:cNvSpPr/>
          <p:nvPr>
            <p:custDataLst>
              <p:tags r:id="rId4"/>
            </p:custDataLst>
          </p:nvPr>
        </p:nvSpPr>
        <p:spPr>
          <a:xfrm>
            <a:off x="7692957" y="1042119"/>
            <a:ext cx="365229" cy="365229"/>
          </a:xfrm>
          <a:prstGeom prst="ellipse">
            <a:avLst/>
          </a:prstGeom>
          <a:noFill/>
          <a:ln>
            <a:solidFill>
              <a:srgbClr val="40ABC4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PA_等腰三角形 6"/>
          <p:cNvSpPr/>
          <p:nvPr>
            <p:custDataLst>
              <p:tags r:id="rId5"/>
            </p:custDataLst>
          </p:nvPr>
        </p:nvSpPr>
        <p:spPr>
          <a:xfrm rot="13560000">
            <a:off x="7784428" y="1147652"/>
            <a:ext cx="167185" cy="179884"/>
          </a:xfrm>
          <a:prstGeom prst="triangle">
            <a:avLst/>
          </a:prstGeom>
          <a:solidFill>
            <a:srgbClr val="86C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PA_椭圆 7"/>
          <p:cNvSpPr/>
          <p:nvPr>
            <p:custDataLst>
              <p:tags r:id="rId6"/>
            </p:custDataLst>
          </p:nvPr>
        </p:nvSpPr>
        <p:spPr>
          <a:xfrm>
            <a:off x="3693210" y="458357"/>
            <a:ext cx="4784818" cy="4784818"/>
          </a:xfrm>
          <a:prstGeom prst="ellipse">
            <a:avLst/>
          </a:prstGeom>
          <a:noFill/>
          <a:ln>
            <a:gradFill>
              <a:gsLst>
                <a:gs pos="0">
                  <a:srgbClr val="8CFCFC"/>
                </a:gs>
                <a:gs pos="100000">
                  <a:srgbClr val="1DFFF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PA_椭圆 8"/>
          <p:cNvSpPr/>
          <p:nvPr>
            <p:custDataLst>
              <p:tags r:id="rId7"/>
            </p:custDataLst>
          </p:nvPr>
        </p:nvSpPr>
        <p:spPr>
          <a:xfrm>
            <a:off x="8053546" y="3684003"/>
            <a:ext cx="365229" cy="365229"/>
          </a:xfrm>
          <a:prstGeom prst="ellipse">
            <a:avLst/>
          </a:prstGeom>
          <a:noFill/>
          <a:ln>
            <a:solidFill>
              <a:srgbClr val="40ABC4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PA_椭圆 9"/>
          <p:cNvSpPr/>
          <p:nvPr>
            <p:custDataLst>
              <p:tags r:id="rId8"/>
            </p:custDataLst>
          </p:nvPr>
        </p:nvSpPr>
        <p:spPr>
          <a:xfrm>
            <a:off x="8143575" y="3770924"/>
            <a:ext cx="191387" cy="191387"/>
          </a:xfrm>
          <a:prstGeom prst="ellipse">
            <a:avLst/>
          </a:prstGeom>
          <a:noFill/>
          <a:ln w="53975">
            <a:solidFill>
              <a:srgbClr val="86C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PA_椭圆 10"/>
          <p:cNvSpPr/>
          <p:nvPr>
            <p:custDataLst>
              <p:tags r:id="rId9"/>
            </p:custDataLst>
          </p:nvPr>
        </p:nvSpPr>
        <p:spPr>
          <a:xfrm>
            <a:off x="5950526" y="5011990"/>
            <a:ext cx="365229" cy="365229"/>
          </a:xfrm>
          <a:prstGeom prst="ellipse">
            <a:avLst/>
          </a:prstGeom>
          <a:noFill/>
          <a:ln>
            <a:solidFill>
              <a:srgbClr val="40ABC4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PA_椭圆 11"/>
          <p:cNvSpPr/>
          <p:nvPr>
            <p:custDataLst>
              <p:tags r:id="rId10"/>
            </p:custDataLst>
          </p:nvPr>
        </p:nvSpPr>
        <p:spPr>
          <a:xfrm>
            <a:off x="6523976" y="5024570"/>
            <a:ext cx="228504" cy="228504"/>
          </a:xfrm>
          <a:prstGeom prst="ellipse">
            <a:avLst/>
          </a:prstGeom>
          <a:noFill/>
          <a:ln>
            <a:solidFill>
              <a:srgbClr val="40ABC4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PA_椭圆 12"/>
          <p:cNvSpPr/>
          <p:nvPr>
            <p:custDataLst>
              <p:tags r:id="rId11"/>
            </p:custDataLst>
          </p:nvPr>
        </p:nvSpPr>
        <p:spPr>
          <a:xfrm>
            <a:off x="4073883" y="4170012"/>
            <a:ext cx="365229" cy="365229"/>
          </a:xfrm>
          <a:prstGeom prst="ellipse">
            <a:avLst/>
          </a:prstGeom>
          <a:noFill/>
          <a:ln>
            <a:solidFill>
              <a:srgbClr val="40ABC4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PA_矩形 13"/>
          <p:cNvSpPr/>
          <p:nvPr>
            <p:custDataLst>
              <p:tags r:id="rId12"/>
            </p:custDataLst>
          </p:nvPr>
        </p:nvSpPr>
        <p:spPr>
          <a:xfrm>
            <a:off x="4168641" y="4269034"/>
            <a:ext cx="167186" cy="167185"/>
          </a:xfrm>
          <a:prstGeom prst="rect">
            <a:avLst/>
          </a:prstGeom>
          <a:solidFill>
            <a:srgbClr val="86C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PA_椭圆 14"/>
          <p:cNvSpPr/>
          <p:nvPr>
            <p:custDataLst>
              <p:tags r:id="rId13"/>
            </p:custDataLst>
          </p:nvPr>
        </p:nvSpPr>
        <p:spPr>
          <a:xfrm>
            <a:off x="3531756" y="3054244"/>
            <a:ext cx="365229" cy="365229"/>
          </a:xfrm>
          <a:prstGeom prst="ellipse">
            <a:avLst/>
          </a:prstGeom>
          <a:noFill/>
          <a:ln>
            <a:solidFill>
              <a:srgbClr val="40ABC4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PA_椭圆 15"/>
          <p:cNvSpPr/>
          <p:nvPr>
            <p:custDataLst>
              <p:tags r:id="rId14"/>
            </p:custDataLst>
          </p:nvPr>
        </p:nvSpPr>
        <p:spPr>
          <a:xfrm>
            <a:off x="3621786" y="3141165"/>
            <a:ext cx="191387" cy="191387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PA_文本框 16"/>
          <p:cNvSpPr txBox="1"/>
          <p:nvPr>
            <p:custDataLst>
              <p:tags r:id="rId15"/>
            </p:custDataLst>
          </p:nvPr>
        </p:nvSpPr>
        <p:spPr>
          <a:xfrm>
            <a:off x="4479630" y="1769089"/>
            <a:ext cx="3172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err="1" smtClean="0">
                <a:solidFill>
                  <a:prstClr val="white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Keyloger</a:t>
            </a:r>
            <a:endParaRPr lang="zh-CN" altLang="en-US" sz="9600" dirty="0">
              <a:solidFill>
                <a:prstClr val="white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25" name="PA_文本框 24"/>
          <p:cNvSpPr txBox="1"/>
          <p:nvPr>
            <p:custDataLst>
              <p:tags r:id="rId16"/>
            </p:custDataLst>
          </p:nvPr>
        </p:nvSpPr>
        <p:spPr>
          <a:xfrm>
            <a:off x="5246099" y="2985033"/>
            <a:ext cx="3172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Acoustic</a:t>
            </a:r>
            <a:endParaRPr lang="zh-CN" altLang="en-US" sz="36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8" name="PA_圆角矩形 27"/>
          <p:cNvSpPr/>
          <p:nvPr>
            <p:custDataLst>
              <p:tags r:id="rId17"/>
            </p:custDataLst>
          </p:nvPr>
        </p:nvSpPr>
        <p:spPr>
          <a:xfrm>
            <a:off x="5363868" y="5847799"/>
            <a:ext cx="1443501" cy="456710"/>
          </a:xfrm>
          <a:prstGeom prst="roundRect">
            <a:avLst>
              <a:gd name="adj" fmla="val 50000"/>
            </a:avLst>
          </a:prstGeom>
          <a:noFill/>
          <a:ln>
            <a:solidFill>
              <a:srgbClr val="3AC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9" name="PA_文本框 28"/>
          <p:cNvSpPr txBox="1"/>
          <p:nvPr>
            <p:custDataLst>
              <p:tags r:id="rId18"/>
            </p:custDataLst>
          </p:nvPr>
        </p:nvSpPr>
        <p:spPr>
          <a:xfrm>
            <a:off x="5621594" y="5918784"/>
            <a:ext cx="92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" y="535130"/>
            <a:ext cx="2126126" cy="115970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37330" y="1569986"/>
            <a:ext cx="2012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Université de Caen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M2 E-Secure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8236160" y="395788"/>
            <a:ext cx="4057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Etudiant : HAN Xicun (21106761)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Superviseur : Christophe </a:t>
            </a:r>
            <a:r>
              <a:rPr lang="fr-FR" dirty="0" err="1" smtClean="0">
                <a:solidFill>
                  <a:schemeClr val="bg1"/>
                </a:solidFill>
              </a:rPr>
              <a:t>Rosenberger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23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/>
      <p:bldP spid="17" grpId="1"/>
      <p:bldP spid="25" grpId="0"/>
      <p:bldP spid="28" grpId="0" animBg="1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>
            <a:spLocks noMove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lin ang="162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63"/>
          <p:cNvSpPr/>
          <p:nvPr/>
        </p:nvSpPr>
        <p:spPr>
          <a:xfrm>
            <a:off x="18197" y="13648"/>
            <a:ext cx="12187451" cy="894187"/>
          </a:xfrm>
          <a:custGeom>
            <a:avLst/>
            <a:gdLst>
              <a:gd name="connsiteX0" fmla="*/ 0 w 12187451"/>
              <a:gd name="connsiteY0" fmla="*/ 13648 h 13648"/>
              <a:gd name="connsiteX1" fmla="*/ 12187451 w 12187451"/>
              <a:gd name="connsiteY1" fmla="*/ 0 h 13648"/>
              <a:gd name="connsiteX0" fmla="*/ 0 w 12187451"/>
              <a:gd name="connsiteY0" fmla="*/ 13648 h 579284"/>
              <a:gd name="connsiteX1" fmla="*/ 12187451 w 12187451"/>
              <a:gd name="connsiteY1" fmla="*/ 0 h 579284"/>
              <a:gd name="connsiteX0" fmla="*/ 0 w 12187451"/>
              <a:gd name="connsiteY0" fmla="*/ 13648 h 884488"/>
              <a:gd name="connsiteX1" fmla="*/ 12187451 w 12187451"/>
              <a:gd name="connsiteY1" fmla="*/ 0 h 884488"/>
              <a:gd name="connsiteX0" fmla="*/ 0 w 12187451"/>
              <a:gd name="connsiteY0" fmla="*/ 13648 h 894187"/>
              <a:gd name="connsiteX1" fmla="*/ 12187451 w 12187451"/>
              <a:gd name="connsiteY1" fmla="*/ 0 h 89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87451" h="894187">
                <a:moveTo>
                  <a:pt x="0" y="13648"/>
                </a:moveTo>
                <a:cubicBezTo>
                  <a:pt x="4021541" y="1291989"/>
                  <a:pt x="7974842" y="1082722"/>
                  <a:pt x="12187451" y="0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63500">
              <a:srgbClr val="93FFF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文本框 17"/>
          <p:cNvSpPr txBox="1"/>
          <p:nvPr/>
        </p:nvSpPr>
        <p:spPr>
          <a:xfrm>
            <a:off x="3236434" y="49916"/>
            <a:ext cx="5480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 smtClean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Zhuang et al.</a:t>
            </a:r>
            <a:endParaRPr lang="zh-CN" altLang="en-US" sz="3000" dirty="0">
              <a:solidFill>
                <a:srgbClr val="16FEF8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03" y="1590125"/>
            <a:ext cx="4953726" cy="37892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ZoneTexte 15"/>
          <p:cNvSpPr txBox="1"/>
          <p:nvPr/>
        </p:nvSpPr>
        <p:spPr>
          <a:xfrm>
            <a:off x="6111922" y="1449569"/>
            <a:ext cx="58173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1" u="sng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r>
              <a:rPr lang="en-GB" b="1" u="sng" dirty="0" smtClean="0">
                <a:solidFill>
                  <a:srgbClr val="FFC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Keystroke Recognize</a:t>
            </a:r>
            <a:r>
              <a:rPr lang="en-GB" b="1" u="sng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Press + 100 milliseconds</a:t>
            </a:r>
            <a:endParaRPr lang="en-GB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endParaRPr lang="en-GB" b="1" u="sng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r>
              <a:rPr lang="en-GB" b="1" u="sng" dirty="0" smtClean="0">
                <a:solidFill>
                  <a:srgbClr val="FFC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Basic Hypothesis </a:t>
            </a:r>
            <a:r>
              <a:rPr lang="en-GB" dirty="0" smtClean="0">
                <a:solidFill>
                  <a:srgbClr val="FFC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: </a:t>
            </a:r>
          </a:p>
          <a:p>
            <a:r>
              <a:rPr lang="en-GB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Different positions will produce different sounds + The content of input is not random.</a:t>
            </a:r>
          </a:p>
          <a:p>
            <a:endParaRPr lang="en-GB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r>
              <a:rPr lang="en-GB" b="1" u="sng" dirty="0" smtClean="0">
                <a:solidFill>
                  <a:srgbClr val="FFC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Assumptions: </a:t>
            </a:r>
          </a:p>
          <a:p>
            <a:r>
              <a:rPr lang="en-GB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- Each keystroke has a unique sound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One to One correspondence Class </a:t>
            </a:r>
            <a:r>
              <a:rPr lang="mr-IN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GB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 Key(probability problem)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Using HMM + Grammar tools</a:t>
            </a:r>
          </a:p>
          <a:p>
            <a:endParaRPr lang="en-GB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endParaRPr lang="en-GB" dirty="0">
              <a:solidFill>
                <a:srgbClr val="00B0F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endParaRPr lang="en-GB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628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>
            <a:spLocks noMove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lin ang="162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63"/>
          <p:cNvSpPr/>
          <p:nvPr/>
        </p:nvSpPr>
        <p:spPr>
          <a:xfrm>
            <a:off x="18197" y="13648"/>
            <a:ext cx="12187451" cy="894187"/>
          </a:xfrm>
          <a:custGeom>
            <a:avLst/>
            <a:gdLst>
              <a:gd name="connsiteX0" fmla="*/ 0 w 12187451"/>
              <a:gd name="connsiteY0" fmla="*/ 13648 h 13648"/>
              <a:gd name="connsiteX1" fmla="*/ 12187451 w 12187451"/>
              <a:gd name="connsiteY1" fmla="*/ 0 h 13648"/>
              <a:gd name="connsiteX0" fmla="*/ 0 w 12187451"/>
              <a:gd name="connsiteY0" fmla="*/ 13648 h 579284"/>
              <a:gd name="connsiteX1" fmla="*/ 12187451 w 12187451"/>
              <a:gd name="connsiteY1" fmla="*/ 0 h 579284"/>
              <a:gd name="connsiteX0" fmla="*/ 0 w 12187451"/>
              <a:gd name="connsiteY0" fmla="*/ 13648 h 884488"/>
              <a:gd name="connsiteX1" fmla="*/ 12187451 w 12187451"/>
              <a:gd name="connsiteY1" fmla="*/ 0 h 884488"/>
              <a:gd name="connsiteX0" fmla="*/ 0 w 12187451"/>
              <a:gd name="connsiteY0" fmla="*/ 13648 h 894187"/>
              <a:gd name="connsiteX1" fmla="*/ 12187451 w 12187451"/>
              <a:gd name="connsiteY1" fmla="*/ 0 h 89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87451" h="894187">
                <a:moveTo>
                  <a:pt x="0" y="13648"/>
                </a:moveTo>
                <a:cubicBezTo>
                  <a:pt x="4021541" y="1291989"/>
                  <a:pt x="7974842" y="1082722"/>
                  <a:pt x="12187451" y="0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63500">
              <a:srgbClr val="93FFF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文本框 17"/>
          <p:cNvSpPr txBox="1"/>
          <p:nvPr/>
        </p:nvSpPr>
        <p:spPr>
          <a:xfrm>
            <a:off x="3236434" y="49916"/>
            <a:ext cx="5480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 smtClean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Zhuang et al.</a:t>
            </a:r>
            <a:endParaRPr lang="zh-CN" altLang="en-US" sz="3000" dirty="0">
              <a:solidFill>
                <a:srgbClr val="16FEF8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-276569" y="863768"/>
            <a:ext cx="120361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1" u="sng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GB" b="1" u="sng" dirty="0" smtClean="0">
                <a:solidFill>
                  <a:srgbClr val="FFC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HMM Hidden Markov Mode</a:t>
            </a:r>
            <a:endParaRPr lang="en-GB" b="1" u="sng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r>
              <a:rPr lang="en-GB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b="1" u="sng" dirty="0" smtClean="0">
                <a:solidFill>
                  <a:srgbClr val="FFC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A Story </a:t>
            </a:r>
            <a:r>
              <a:rPr lang="en-GB" dirty="0" smtClean="0">
                <a:solidFill>
                  <a:srgbClr val="FFC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:  </a:t>
            </a:r>
          </a:p>
          <a:p>
            <a:endParaRPr lang="en-GB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endParaRPr lang="en-GB" dirty="0">
              <a:solidFill>
                <a:srgbClr val="00B0F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endParaRPr lang="en-GB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511" y="2160680"/>
            <a:ext cx="5544480" cy="32957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845" y="2011959"/>
            <a:ext cx="4500699" cy="32957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-119066" y="5534672"/>
            <a:ext cx="120361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1" u="sng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GB" b="1" u="sng" dirty="0" smtClean="0">
                <a:solidFill>
                  <a:srgbClr val="FFC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Grammar Check SVO etc.</a:t>
            </a:r>
            <a:endParaRPr lang="en-GB" dirty="0" smtClean="0">
              <a:solidFill>
                <a:srgbClr val="FFC00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endParaRPr lang="en-GB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endParaRPr lang="en-GB" dirty="0">
              <a:solidFill>
                <a:srgbClr val="00B0F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endParaRPr lang="en-GB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39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>
            <a:spLocks noMove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lin ang="162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63"/>
          <p:cNvSpPr/>
          <p:nvPr/>
        </p:nvSpPr>
        <p:spPr>
          <a:xfrm>
            <a:off x="18197" y="13648"/>
            <a:ext cx="12187451" cy="894187"/>
          </a:xfrm>
          <a:custGeom>
            <a:avLst/>
            <a:gdLst>
              <a:gd name="connsiteX0" fmla="*/ 0 w 12187451"/>
              <a:gd name="connsiteY0" fmla="*/ 13648 h 13648"/>
              <a:gd name="connsiteX1" fmla="*/ 12187451 w 12187451"/>
              <a:gd name="connsiteY1" fmla="*/ 0 h 13648"/>
              <a:gd name="connsiteX0" fmla="*/ 0 w 12187451"/>
              <a:gd name="connsiteY0" fmla="*/ 13648 h 579284"/>
              <a:gd name="connsiteX1" fmla="*/ 12187451 w 12187451"/>
              <a:gd name="connsiteY1" fmla="*/ 0 h 579284"/>
              <a:gd name="connsiteX0" fmla="*/ 0 w 12187451"/>
              <a:gd name="connsiteY0" fmla="*/ 13648 h 884488"/>
              <a:gd name="connsiteX1" fmla="*/ 12187451 w 12187451"/>
              <a:gd name="connsiteY1" fmla="*/ 0 h 884488"/>
              <a:gd name="connsiteX0" fmla="*/ 0 w 12187451"/>
              <a:gd name="connsiteY0" fmla="*/ 13648 h 894187"/>
              <a:gd name="connsiteX1" fmla="*/ 12187451 w 12187451"/>
              <a:gd name="connsiteY1" fmla="*/ 0 h 89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87451" h="894187">
                <a:moveTo>
                  <a:pt x="0" y="13648"/>
                </a:moveTo>
                <a:cubicBezTo>
                  <a:pt x="4021541" y="1291989"/>
                  <a:pt x="7974842" y="1082722"/>
                  <a:pt x="12187451" y="0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63500">
              <a:srgbClr val="93FFF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文本框 17"/>
          <p:cNvSpPr txBox="1"/>
          <p:nvPr/>
        </p:nvSpPr>
        <p:spPr>
          <a:xfrm>
            <a:off x="3236434" y="49916"/>
            <a:ext cx="5480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 smtClean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Zhuang et al.</a:t>
            </a:r>
            <a:endParaRPr lang="zh-CN" altLang="en-US" sz="3000" dirty="0">
              <a:solidFill>
                <a:srgbClr val="16FEF8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14" y="1105393"/>
            <a:ext cx="9866811" cy="4234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582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>
            <a:spLocks noMove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lin ang="162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63"/>
          <p:cNvSpPr/>
          <p:nvPr/>
        </p:nvSpPr>
        <p:spPr>
          <a:xfrm>
            <a:off x="18197" y="13648"/>
            <a:ext cx="12187451" cy="894187"/>
          </a:xfrm>
          <a:custGeom>
            <a:avLst/>
            <a:gdLst>
              <a:gd name="connsiteX0" fmla="*/ 0 w 12187451"/>
              <a:gd name="connsiteY0" fmla="*/ 13648 h 13648"/>
              <a:gd name="connsiteX1" fmla="*/ 12187451 w 12187451"/>
              <a:gd name="connsiteY1" fmla="*/ 0 h 13648"/>
              <a:gd name="connsiteX0" fmla="*/ 0 w 12187451"/>
              <a:gd name="connsiteY0" fmla="*/ 13648 h 579284"/>
              <a:gd name="connsiteX1" fmla="*/ 12187451 w 12187451"/>
              <a:gd name="connsiteY1" fmla="*/ 0 h 579284"/>
              <a:gd name="connsiteX0" fmla="*/ 0 w 12187451"/>
              <a:gd name="connsiteY0" fmla="*/ 13648 h 884488"/>
              <a:gd name="connsiteX1" fmla="*/ 12187451 w 12187451"/>
              <a:gd name="connsiteY1" fmla="*/ 0 h 884488"/>
              <a:gd name="connsiteX0" fmla="*/ 0 w 12187451"/>
              <a:gd name="connsiteY0" fmla="*/ 13648 h 894187"/>
              <a:gd name="connsiteX1" fmla="*/ 12187451 w 12187451"/>
              <a:gd name="connsiteY1" fmla="*/ 0 h 89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87451" h="894187">
                <a:moveTo>
                  <a:pt x="0" y="13648"/>
                </a:moveTo>
                <a:cubicBezTo>
                  <a:pt x="4021541" y="1291989"/>
                  <a:pt x="7974842" y="1082722"/>
                  <a:pt x="12187451" y="0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63500">
              <a:srgbClr val="93FFF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文本框 17"/>
          <p:cNvSpPr txBox="1"/>
          <p:nvPr/>
        </p:nvSpPr>
        <p:spPr>
          <a:xfrm>
            <a:off x="3236434" y="49916"/>
            <a:ext cx="5480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 smtClean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Berger et al</a:t>
            </a:r>
            <a:endParaRPr lang="zh-CN" altLang="en-US" sz="3000" dirty="0">
              <a:solidFill>
                <a:srgbClr val="16FEF8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56150" y="1610308"/>
            <a:ext cx="98900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1" u="sng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r>
              <a:rPr lang="en-GB" b="1" u="sng" dirty="0" smtClean="0">
                <a:solidFill>
                  <a:srgbClr val="FFC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Keystroke Recognize</a:t>
            </a:r>
            <a:r>
              <a:rPr lang="en-GB" b="1" u="sng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PRESS + RELEASE as two arrays</a:t>
            </a:r>
            <a:endParaRPr lang="en-GB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endParaRPr lang="en-GB" b="1" u="sng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r>
              <a:rPr lang="en-GB" b="1" u="sng" dirty="0" smtClean="0">
                <a:solidFill>
                  <a:srgbClr val="FFC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Basic Hypothesis </a:t>
            </a:r>
            <a:r>
              <a:rPr lang="en-GB" dirty="0" smtClean="0">
                <a:solidFill>
                  <a:srgbClr val="FFC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: </a:t>
            </a:r>
          </a:p>
          <a:p>
            <a:r>
              <a:rPr lang="en-GB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Different positions will produce different sounds + The physic position decide the similarity between two keystrokes.</a:t>
            </a:r>
          </a:p>
          <a:p>
            <a:endParaRPr lang="en-GB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r>
              <a:rPr lang="en-GB" b="1" u="sng" dirty="0" smtClean="0">
                <a:solidFill>
                  <a:srgbClr val="FFC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Measurement: </a:t>
            </a:r>
          </a:p>
          <a:p>
            <a:r>
              <a:rPr lang="en-GB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- Each keystroke has PRESS(</a:t>
            </a:r>
            <a:r>
              <a:rPr lang="en-GB" dirty="0" err="1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GB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) and RELEASE(</a:t>
            </a:r>
            <a:r>
              <a:rPr lang="en-GB" dirty="0" err="1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GB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Similarity(K1,K2) for press and release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Unweighted Average for each similarity results of (press and release)</a:t>
            </a:r>
          </a:p>
          <a:p>
            <a:endParaRPr lang="en-GB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endParaRPr lang="en-GB" dirty="0">
              <a:solidFill>
                <a:srgbClr val="00B0F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endParaRPr lang="en-GB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53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>
            <a:spLocks noMove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lin ang="162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63"/>
          <p:cNvSpPr/>
          <p:nvPr/>
        </p:nvSpPr>
        <p:spPr>
          <a:xfrm>
            <a:off x="18197" y="13648"/>
            <a:ext cx="12187451" cy="894187"/>
          </a:xfrm>
          <a:custGeom>
            <a:avLst/>
            <a:gdLst>
              <a:gd name="connsiteX0" fmla="*/ 0 w 12187451"/>
              <a:gd name="connsiteY0" fmla="*/ 13648 h 13648"/>
              <a:gd name="connsiteX1" fmla="*/ 12187451 w 12187451"/>
              <a:gd name="connsiteY1" fmla="*/ 0 h 13648"/>
              <a:gd name="connsiteX0" fmla="*/ 0 w 12187451"/>
              <a:gd name="connsiteY0" fmla="*/ 13648 h 579284"/>
              <a:gd name="connsiteX1" fmla="*/ 12187451 w 12187451"/>
              <a:gd name="connsiteY1" fmla="*/ 0 h 579284"/>
              <a:gd name="connsiteX0" fmla="*/ 0 w 12187451"/>
              <a:gd name="connsiteY0" fmla="*/ 13648 h 884488"/>
              <a:gd name="connsiteX1" fmla="*/ 12187451 w 12187451"/>
              <a:gd name="connsiteY1" fmla="*/ 0 h 884488"/>
              <a:gd name="connsiteX0" fmla="*/ 0 w 12187451"/>
              <a:gd name="connsiteY0" fmla="*/ 13648 h 894187"/>
              <a:gd name="connsiteX1" fmla="*/ 12187451 w 12187451"/>
              <a:gd name="connsiteY1" fmla="*/ 0 h 89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87451" h="894187">
                <a:moveTo>
                  <a:pt x="0" y="13648"/>
                </a:moveTo>
                <a:cubicBezTo>
                  <a:pt x="4021541" y="1291989"/>
                  <a:pt x="7974842" y="1082722"/>
                  <a:pt x="12187451" y="0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63500">
              <a:srgbClr val="93FFF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文本框 17"/>
          <p:cNvSpPr txBox="1"/>
          <p:nvPr/>
        </p:nvSpPr>
        <p:spPr>
          <a:xfrm>
            <a:off x="3236434" y="49916"/>
            <a:ext cx="5480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 smtClean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Berger et al</a:t>
            </a:r>
            <a:endParaRPr lang="zh-CN" altLang="en-US" sz="3000" dirty="0">
              <a:solidFill>
                <a:srgbClr val="16FEF8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395" y="1162593"/>
            <a:ext cx="7104962" cy="21651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395" y="4297680"/>
            <a:ext cx="7064591" cy="23585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ZoneTexte 6"/>
          <p:cNvSpPr txBox="1"/>
          <p:nvPr/>
        </p:nvSpPr>
        <p:spPr>
          <a:xfrm>
            <a:off x="8138160" y="1610308"/>
            <a:ext cx="37621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1" u="sng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r>
              <a:rPr lang="en-GB" b="1" u="sng" dirty="0" smtClean="0">
                <a:solidFill>
                  <a:srgbClr val="FFC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Example of “help” in QWER</a:t>
            </a:r>
            <a:r>
              <a:rPr lang="en-GB" b="1" u="sng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DIST</a:t>
            </a:r>
            <a:r>
              <a:rPr lang="mr-IN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&lt; 1,2 </a:t>
            </a:r>
            <a:r>
              <a:rPr lang="mr-IN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DIST</a:t>
            </a:r>
            <a:r>
              <a:rPr lang="mr-IN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&lt; 1,3 </a:t>
            </a:r>
            <a:r>
              <a:rPr lang="mr-IN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DIST</a:t>
            </a:r>
            <a:r>
              <a:rPr lang="mr-IN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&lt; 1,4 </a:t>
            </a:r>
            <a:r>
              <a:rPr lang="mr-IN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DIST</a:t>
            </a:r>
            <a:r>
              <a:rPr lang="mr-IN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&lt; 2,3 </a:t>
            </a:r>
            <a:r>
              <a:rPr lang="mr-IN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DIST</a:t>
            </a:r>
            <a:r>
              <a:rPr lang="mr-IN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&lt; 2,4 </a:t>
            </a:r>
            <a:r>
              <a:rPr lang="mr-IN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ADJ</a:t>
            </a:r>
            <a:r>
              <a:rPr lang="mr-IN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&lt; 3,4 </a:t>
            </a:r>
            <a:r>
              <a:rPr lang="mr-IN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Nose </a:t>
            </a: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Path</a:t>
            </a:r>
          </a:p>
          <a:p>
            <a:r>
              <a:rPr lang="en-GB" b="1" u="sng" dirty="0" smtClean="0">
                <a:solidFill>
                  <a:srgbClr val="FFC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Evaluation :</a:t>
            </a:r>
            <a:endParaRPr lang="en-US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Dictionary or Not</a:t>
            </a: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Precision + Recall</a:t>
            </a:r>
          </a:p>
          <a:p>
            <a:endParaRPr lang="mr-IN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0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>
            <a:spLocks noMove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lin ang="162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63"/>
          <p:cNvSpPr/>
          <p:nvPr/>
        </p:nvSpPr>
        <p:spPr>
          <a:xfrm>
            <a:off x="18197" y="13648"/>
            <a:ext cx="12187451" cy="894187"/>
          </a:xfrm>
          <a:custGeom>
            <a:avLst/>
            <a:gdLst>
              <a:gd name="connsiteX0" fmla="*/ 0 w 12187451"/>
              <a:gd name="connsiteY0" fmla="*/ 13648 h 13648"/>
              <a:gd name="connsiteX1" fmla="*/ 12187451 w 12187451"/>
              <a:gd name="connsiteY1" fmla="*/ 0 h 13648"/>
              <a:gd name="connsiteX0" fmla="*/ 0 w 12187451"/>
              <a:gd name="connsiteY0" fmla="*/ 13648 h 579284"/>
              <a:gd name="connsiteX1" fmla="*/ 12187451 w 12187451"/>
              <a:gd name="connsiteY1" fmla="*/ 0 h 579284"/>
              <a:gd name="connsiteX0" fmla="*/ 0 w 12187451"/>
              <a:gd name="connsiteY0" fmla="*/ 13648 h 884488"/>
              <a:gd name="connsiteX1" fmla="*/ 12187451 w 12187451"/>
              <a:gd name="connsiteY1" fmla="*/ 0 h 884488"/>
              <a:gd name="connsiteX0" fmla="*/ 0 w 12187451"/>
              <a:gd name="connsiteY0" fmla="*/ 13648 h 894187"/>
              <a:gd name="connsiteX1" fmla="*/ 12187451 w 12187451"/>
              <a:gd name="connsiteY1" fmla="*/ 0 h 89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87451" h="894187">
                <a:moveTo>
                  <a:pt x="0" y="13648"/>
                </a:moveTo>
                <a:cubicBezTo>
                  <a:pt x="4021541" y="1291989"/>
                  <a:pt x="7974842" y="1082722"/>
                  <a:pt x="12187451" y="0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63500">
              <a:srgbClr val="93FFF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文本框 17"/>
          <p:cNvSpPr txBox="1"/>
          <p:nvPr/>
        </p:nvSpPr>
        <p:spPr>
          <a:xfrm>
            <a:off x="3236434" y="49916"/>
            <a:ext cx="5480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 err="1" smtClean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Halevi</a:t>
            </a:r>
            <a:r>
              <a:rPr lang="en-US" altLang="zh-CN" sz="3000" dirty="0" smtClean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and </a:t>
            </a:r>
            <a:r>
              <a:rPr lang="en-US" altLang="zh-CN" sz="3000" dirty="0" err="1" smtClean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Saxena</a:t>
            </a:r>
            <a:endParaRPr lang="zh-CN" altLang="en-US" sz="3000" dirty="0">
              <a:solidFill>
                <a:srgbClr val="16FEF8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27" y="1423851"/>
            <a:ext cx="5995133" cy="401029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079" y="2319560"/>
            <a:ext cx="4334691" cy="19913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536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>
            <a:spLocks noMove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lin ang="162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63"/>
          <p:cNvSpPr/>
          <p:nvPr/>
        </p:nvSpPr>
        <p:spPr>
          <a:xfrm>
            <a:off x="18197" y="13648"/>
            <a:ext cx="12187451" cy="894187"/>
          </a:xfrm>
          <a:custGeom>
            <a:avLst/>
            <a:gdLst>
              <a:gd name="connsiteX0" fmla="*/ 0 w 12187451"/>
              <a:gd name="connsiteY0" fmla="*/ 13648 h 13648"/>
              <a:gd name="connsiteX1" fmla="*/ 12187451 w 12187451"/>
              <a:gd name="connsiteY1" fmla="*/ 0 h 13648"/>
              <a:gd name="connsiteX0" fmla="*/ 0 w 12187451"/>
              <a:gd name="connsiteY0" fmla="*/ 13648 h 579284"/>
              <a:gd name="connsiteX1" fmla="*/ 12187451 w 12187451"/>
              <a:gd name="connsiteY1" fmla="*/ 0 h 579284"/>
              <a:gd name="connsiteX0" fmla="*/ 0 w 12187451"/>
              <a:gd name="connsiteY0" fmla="*/ 13648 h 884488"/>
              <a:gd name="connsiteX1" fmla="*/ 12187451 w 12187451"/>
              <a:gd name="connsiteY1" fmla="*/ 0 h 884488"/>
              <a:gd name="connsiteX0" fmla="*/ 0 w 12187451"/>
              <a:gd name="connsiteY0" fmla="*/ 13648 h 894187"/>
              <a:gd name="connsiteX1" fmla="*/ 12187451 w 12187451"/>
              <a:gd name="connsiteY1" fmla="*/ 0 h 89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87451" h="894187">
                <a:moveTo>
                  <a:pt x="0" y="13648"/>
                </a:moveTo>
                <a:cubicBezTo>
                  <a:pt x="4021541" y="1291989"/>
                  <a:pt x="7974842" y="1082722"/>
                  <a:pt x="12187451" y="0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63500">
              <a:srgbClr val="93FFF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文本框 17"/>
          <p:cNvSpPr txBox="1"/>
          <p:nvPr/>
        </p:nvSpPr>
        <p:spPr>
          <a:xfrm>
            <a:off x="3236434" y="49916"/>
            <a:ext cx="5480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 err="1" smtClean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Halevi</a:t>
            </a:r>
            <a:r>
              <a:rPr lang="en-US" altLang="zh-CN" sz="3000" dirty="0" smtClean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and </a:t>
            </a:r>
            <a:r>
              <a:rPr lang="en-US" altLang="zh-CN" sz="3000" dirty="0" err="1" smtClean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Saxena</a:t>
            </a:r>
            <a:endParaRPr lang="zh-CN" altLang="en-US" sz="3000" dirty="0">
              <a:solidFill>
                <a:srgbClr val="16FEF8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8" y="1568199"/>
            <a:ext cx="4718587" cy="46294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606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>
            <a:spLocks noMove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lin ang="162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63"/>
          <p:cNvSpPr/>
          <p:nvPr/>
        </p:nvSpPr>
        <p:spPr>
          <a:xfrm>
            <a:off x="18197" y="13648"/>
            <a:ext cx="12187451" cy="894187"/>
          </a:xfrm>
          <a:custGeom>
            <a:avLst/>
            <a:gdLst>
              <a:gd name="connsiteX0" fmla="*/ 0 w 12187451"/>
              <a:gd name="connsiteY0" fmla="*/ 13648 h 13648"/>
              <a:gd name="connsiteX1" fmla="*/ 12187451 w 12187451"/>
              <a:gd name="connsiteY1" fmla="*/ 0 h 13648"/>
              <a:gd name="connsiteX0" fmla="*/ 0 w 12187451"/>
              <a:gd name="connsiteY0" fmla="*/ 13648 h 579284"/>
              <a:gd name="connsiteX1" fmla="*/ 12187451 w 12187451"/>
              <a:gd name="connsiteY1" fmla="*/ 0 h 579284"/>
              <a:gd name="connsiteX0" fmla="*/ 0 w 12187451"/>
              <a:gd name="connsiteY0" fmla="*/ 13648 h 884488"/>
              <a:gd name="connsiteX1" fmla="*/ 12187451 w 12187451"/>
              <a:gd name="connsiteY1" fmla="*/ 0 h 884488"/>
              <a:gd name="connsiteX0" fmla="*/ 0 w 12187451"/>
              <a:gd name="connsiteY0" fmla="*/ 13648 h 894187"/>
              <a:gd name="connsiteX1" fmla="*/ 12187451 w 12187451"/>
              <a:gd name="connsiteY1" fmla="*/ 0 h 89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87451" h="894187">
                <a:moveTo>
                  <a:pt x="0" y="13648"/>
                </a:moveTo>
                <a:cubicBezTo>
                  <a:pt x="4021541" y="1291989"/>
                  <a:pt x="7974842" y="1082722"/>
                  <a:pt x="12187451" y="0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63500">
              <a:srgbClr val="93FFF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文本框 17"/>
          <p:cNvSpPr txBox="1"/>
          <p:nvPr/>
        </p:nvSpPr>
        <p:spPr>
          <a:xfrm>
            <a:off x="3236434" y="49916"/>
            <a:ext cx="5480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 err="1" smtClean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Halevi</a:t>
            </a:r>
            <a:r>
              <a:rPr lang="en-US" altLang="zh-CN" sz="3000" dirty="0" smtClean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and </a:t>
            </a:r>
            <a:r>
              <a:rPr lang="en-US" altLang="zh-CN" sz="3000" dirty="0" err="1" smtClean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Saxena</a:t>
            </a:r>
            <a:endParaRPr lang="zh-CN" altLang="en-US" sz="3000" dirty="0">
              <a:solidFill>
                <a:srgbClr val="16FEF8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353" y="1488092"/>
            <a:ext cx="9405185" cy="38415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05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>
            <a:spLocks noMove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lin ang="162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63"/>
          <p:cNvSpPr/>
          <p:nvPr/>
        </p:nvSpPr>
        <p:spPr>
          <a:xfrm>
            <a:off x="18197" y="13648"/>
            <a:ext cx="12187451" cy="894187"/>
          </a:xfrm>
          <a:custGeom>
            <a:avLst/>
            <a:gdLst>
              <a:gd name="connsiteX0" fmla="*/ 0 w 12187451"/>
              <a:gd name="connsiteY0" fmla="*/ 13648 h 13648"/>
              <a:gd name="connsiteX1" fmla="*/ 12187451 w 12187451"/>
              <a:gd name="connsiteY1" fmla="*/ 0 h 13648"/>
              <a:gd name="connsiteX0" fmla="*/ 0 w 12187451"/>
              <a:gd name="connsiteY0" fmla="*/ 13648 h 579284"/>
              <a:gd name="connsiteX1" fmla="*/ 12187451 w 12187451"/>
              <a:gd name="connsiteY1" fmla="*/ 0 h 579284"/>
              <a:gd name="connsiteX0" fmla="*/ 0 w 12187451"/>
              <a:gd name="connsiteY0" fmla="*/ 13648 h 884488"/>
              <a:gd name="connsiteX1" fmla="*/ 12187451 w 12187451"/>
              <a:gd name="connsiteY1" fmla="*/ 0 h 884488"/>
              <a:gd name="connsiteX0" fmla="*/ 0 w 12187451"/>
              <a:gd name="connsiteY0" fmla="*/ 13648 h 894187"/>
              <a:gd name="connsiteX1" fmla="*/ 12187451 w 12187451"/>
              <a:gd name="connsiteY1" fmla="*/ 0 h 89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87451" h="894187">
                <a:moveTo>
                  <a:pt x="0" y="13648"/>
                </a:moveTo>
                <a:cubicBezTo>
                  <a:pt x="4021541" y="1291989"/>
                  <a:pt x="7974842" y="1082722"/>
                  <a:pt x="12187451" y="0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63500">
              <a:srgbClr val="93FFF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文本框 17"/>
          <p:cNvSpPr txBox="1"/>
          <p:nvPr/>
        </p:nvSpPr>
        <p:spPr>
          <a:xfrm>
            <a:off x="3236434" y="49916"/>
            <a:ext cx="5480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 smtClean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Fiona</a:t>
            </a:r>
            <a:endParaRPr lang="zh-CN" altLang="en-US" sz="3000" dirty="0">
              <a:solidFill>
                <a:srgbClr val="16FEF8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249" y="1285573"/>
            <a:ext cx="8695216" cy="333994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ZoneTexte 2"/>
          <p:cNvSpPr txBox="1"/>
          <p:nvPr/>
        </p:nvSpPr>
        <p:spPr>
          <a:xfrm>
            <a:off x="535576" y="5003258"/>
            <a:ext cx="1045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>
                <a:solidFill>
                  <a:schemeClr val="bg1"/>
                </a:solidFill>
                <a:latin typeface="Courier Oblique" charset="0"/>
                <a:ea typeface="Courier Oblique" charset="0"/>
                <a:cs typeface="Courier Oblique" charset="0"/>
              </a:rPr>
              <a:t>Measuring the differences in arrival times from two microphones, </a:t>
            </a:r>
          </a:p>
          <a:p>
            <a:r>
              <a:rPr lang="en-GB" i="1" dirty="0" smtClean="0">
                <a:solidFill>
                  <a:schemeClr val="bg1"/>
                </a:solidFill>
                <a:latin typeface="Courier Oblique" charset="0"/>
                <a:ea typeface="Courier Oblique" charset="0"/>
                <a:cs typeface="Courier Oblique" charset="0"/>
              </a:rPr>
              <a:t>will locate the key. </a:t>
            </a:r>
          </a:p>
          <a:p>
            <a:endParaRPr lang="en-GB" i="1" dirty="0">
              <a:solidFill>
                <a:schemeClr val="bg1"/>
              </a:solidFill>
              <a:latin typeface="Courier Oblique" charset="0"/>
              <a:ea typeface="Courier Oblique" charset="0"/>
              <a:cs typeface="Courier Oblique" charset="0"/>
            </a:endParaRPr>
          </a:p>
          <a:p>
            <a:r>
              <a:rPr lang="en-GB" i="1" dirty="0" smtClean="0">
                <a:solidFill>
                  <a:schemeClr val="bg1"/>
                </a:solidFill>
                <a:latin typeface="Courier Oblique" charset="0"/>
                <a:ea typeface="Courier Oblique" charset="0"/>
                <a:cs typeface="Courier Oblique" charset="0"/>
              </a:rPr>
              <a:t>For Each Keystroke, this delay is UNIQUE.</a:t>
            </a:r>
            <a:endParaRPr lang="en-GB" i="1" dirty="0">
              <a:solidFill>
                <a:schemeClr val="bg1"/>
              </a:solidFill>
              <a:latin typeface="Courier Oblique" charset="0"/>
              <a:ea typeface="Courier Oblique" charset="0"/>
              <a:cs typeface="Courier Oblique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599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>
            <a:spLocks noMove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lin ang="162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63"/>
          <p:cNvSpPr/>
          <p:nvPr/>
        </p:nvSpPr>
        <p:spPr>
          <a:xfrm>
            <a:off x="18197" y="13648"/>
            <a:ext cx="12187451" cy="894187"/>
          </a:xfrm>
          <a:custGeom>
            <a:avLst/>
            <a:gdLst>
              <a:gd name="connsiteX0" fmla="*/ 0 w 12187451"/>
              <a:gd name="connsiteY0" fmla="*/ 13648 h 13648"/>
              <a:gd name="connsiteX1" fmla="*/ 12187451 w 12187451"/>
              <a:gd name="connsiteY1" fmla="*/ 0 h 13648"/>
              <a:gd name="connsiteX0" fmla="*/ 0 w 12187451"/>
              <a:gd name="connsiteY0" fmla="*/ 13648 h 579284"/>
              <a:gd name="connsiteX1" fmla="*/ 12187451 w 12187451"/>
              <a:gd name="connsiteY1" fmla="*/ 0 h 579284"/>
              <a:gd name="connsiteX0" fmla="*/ 0 w 12187451"/>
              <a:gd name="connsiteY0" fmla="*/ 13648 h 884488"/>
              <a:gd name="connsiteX1" fmla="*/ 12187451 w 12187451"/>
              <a:gd name="connsiteY1" fmla="*/ 0 h 884488"/>
              <a:gd name="connsiteX0" fmla="*/ 0 w 12187451"/>
              <a:gd name="connsiteY0" fmla="*/ 13648 h 894187"/>
              <a:gd name="connsiteX1" fmla="*/ 12187451 w 12187451"/>
              <a:gd name="connsiteY1" fmla="*/ 0 h 89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87451" h="894187">
                <a:moveTo>
                  <a:pt x="0" y="13648"/>
                </a:moveTo>
                <a:cubicBezTo>
                  <a:pt x="4021541" y="1291989"/>
                  <a:pt x="7974842" y="1082722"/>
                  <a:pt x="12187451" y="0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63500">
              <a:srgbClr val="93FFF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文本框 17"/>
          <p:cNvSpPr txBox="1"/>
          <p:nvPr/>
        </p:nvSpPr>
        <p:spPr>
          <a:xfrm>
            <a:off x="3236434" y="49916"/>
            <a:ext cx="5480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 smtClean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Fiona</a:t>
            </a:r>
            <a:endParaRPr lang="zh-CN" altLang="en-US" sz="3000" dirty="0">
              <a:solidFill>
                <a:srgbClr val="16FEF8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1153" y="5460458"/>
            <a:ext cx="1045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prstClr val="white"/>
                </a:solidFill>
                <a:latin typeface="Courier Oblique" charset="0"/>
                <a:ea typeface="Courier Oblique" charset="0"/>
                <a:cs typeface="Courier Oblique" charset="0"/>
              </a:rPr>
              <a:t>The Maximum Peak Position captures the maximum peak for each PRESS and RELEASE pair, and compare the time difference between T1-T2 </a:t>
            </a:r>
          </a:p>
          <a:p>
            <a:endParaRPr lang="en-GB" i="1" dirty="0">
              <a:solidFill>
                <a:prstClr val="white"/>
              </a:solidFill>
              <a:latin typeface="Courier Oblique" charset="0"/>
              <a:ea typeface="Courier Oblique" charset="0"/>
              <a:cs typeface="Courier Oblique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003" y="1261014"/>
            <a:ext cx="6277214" cy="3725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041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CA3A6">
                  <a:alpha val="40000"/>
                </a:srgbClr>
              </a:gs>
              <a:gs pos="100000">
                <a:srgbClr val="16FEF8">
                  <a:alpha val="24000"/>
                </a:srgbClr>
              </a:gs>
            </a:gsLst>
            <a:path path="circle">
              <a:fillToRect l="50000" t="50000" r="50000" b="50000"/>
            </a:path>
          </a:gradFill>
          <a:ln w="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28765" y="709682"/>
            <a:ext cx="453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  <a:latin typeface="小米兰亭" panose="03000502000000000000" pitchFamily="66" charset="-122"/>
                <a:ea typeface="小米兰亭" panose="03000502000000000000" pitchFamily="66" charset="-122"/>
              </a:rPr>
              <a:t>CONTENT</a:t>
            </a:r>
            <a:endParaRPr lang="zh-CN" altLang="en-US" sz="3200" dirty="0">
              <a:solidFill>
                <a:prstClr val="white"/>
              </a:solidFill>
              <a:latin typeface="小米兰亭" panose="03000502000000000000" pitchFamily="66" charset="-122"/>
              <a:ea typeface="小米兰亭" panose="03000502000000000000" pitchFamily="66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794612" y="1335401"/>
            <a:ext cx="602776" cy="0"/>
          </a:xfrm>
          <a:prstGeom prst="line">
            <a:avLst/>
          </a:prstGeom>
          <a:ln w="25400">
            <a:solidFill>
              <a:srgbClr val="8CF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1836560" y="-664877"/>
            <a:ext cx="574511" cy="57451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10830918" y="-977103"/>
            <a:ext cx="972457" cy="972457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11705772" y="-1062824"/>
            <a:ext cx="972455" cy="972457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2414641" y="-840182"/>
            <a:ext cx="527171" cy="527172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4278658" y="-1411011"/>
            <a:ext cx="972457" cy="972457"/>
          </a:xfrm>
          <a:prstGeom prst="line">
            <a:avLst/>
          </a:prstGeom>
          <a:ln w="22225">
            <a:gradFill>
              <a:gsLst>
                <a:gs pos="44000">
                  <a:srgbClr val="FBFCFE">
                    <a:alpha val="2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3176985" y="-704715"/>
            <a:ext cx="574511" cy="57451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4031966" y="1949482"/>
            <a:ext cx="162664" cy="15875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4000">
                <a:srgbClr val="FBFCFE">
                  <a:alpha val="30000"/>
                </a:srgb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410551" y="1527143"/>
            <a:ext cx="97200" cy="948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4000">
                <a:srgbClr val="FBFCFE">
                  <a:alpha val="30000"/>
                </a:srgb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234015" y="2377409"/>
            <a:ext cx="1334448" cy="1334448"/>
          </a:xfrm>
          <a:prstGeom prst="ellipse">
            <a:avLst/>
          </a:prstGeom>
          <a:noFill/>
          <a:ln>
            <a:gradFill>
              <a:gsLst>
                <a:gs pos="0">
                  <a:srgbClr val="8CFCFC"/>
                </a:gs>
                <a:gs pos="100000">
                  <a:srgbClr val="16FEF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177257" y="2395552"/>
            <a:ext cx="288000" cy="288000"/>
            <a:chOff x="5951538" y="3285000"/>
            <a:chExt cx="288000" cy="288000"/>
          </a:xfrm>
        </p:grpSpPr>
        <p:sp>
          <p:nvSpPr>
            <p:cNvPr id="21" name="椭圆 20"/>
            <p:cNvSpPr/>
            <p:nvPr/>
          </p:nvSpPr>
          <p:spPr>
            <a:xfrm>
              <a:off x="5951538" y="3285000"/>
              <a:ext cx="288000" cy="288000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2A979A"/>
                  </a:gs>
                  <a:gs pos="100000">
                    <a:srgbClr val="8CFCFC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041538" y="3375000"/>
              <a:ext cx="108000" cy="108000"/>
            </a:xfrm>
            <a:prstGeom prst="ellipse">
              <a:avLst/>
            </a:prstGeom>
            <a:solidFill>
              <a:srgbClr val="86CADA"/>
            </a:solidFill>
            <a:ln w="53975">
              <a:solidFill>
                <a:srgbClr val="86CA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9" name="椭圆 58"/>
          <p:cNvSpPr/>
          <p:nvPr/>
        </p:nvSpPr>
        <p:spPr>
          <a:xfrm>
            <a:off x="5446045" y="2377409"/>
            <a:ext cx="1334448" cy="1334448"/>
          </a:xfrm>
          <a:prstGeom prst="ellipse">
            <a:avLst/>
          </a:prstGeom>
          <a:noFill/>
          <a:ln>
            <a:gradFill>
              <a:gsLst>
                <a:gs pos="0">
                  <a:srgbClr val="8CFCFC"/>
                </a:gs>
                <a:gs pos="100000">
                  <a:srgbClr val="16FEF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6389287" y="2395552"/>
            <a:ext cx="288000" cy="288000"/>
            <a:chOff x="5951538" y="3285000"/>
            <a:chExt cx="288000" cy="288000"/>
          </a:xfrm>
        </p:grpSpPr>
        <p:sp>
          <p:nvSpPr>
            <p:cNvPr id="61" name="椭圆 60"/>
            <p:cNvSpPr/>
            <p:nvPr/>
          </p:nvSpPr>
          <p:spPr>
            <a:xfrm>
              <a:off x="5951538" y="3285000"/>
              <a:ext cx="288000" cy="288000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2A979A"/>
                  </a:gs>
                  <a:gs pos="100000">
                    <a:srgbClr val="8CFCFC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6041538" y="3375000"/>
              <a:ext cx="108000" cy="108000"/>
            </a:xfrm>
            <a:prstGeom prst="ellipse">
              <a:avLst/>
            </a:prstGeom>
            <a:solidFill>
              <a:srgbClr val="86CADA"/>
            </a:solidFill>
            <a:ln w="53975">
              <a:solidFill>
                <a:srgbClr val="86CA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4" name="椭圆 63"/>
          <p:cNvSpPr/>
          <p:nvPr/>
        </p:nvSpPr>
        <p:spPr>
          <a:xfrm>
            <a:off x="8658075" y="2377409"/>
            <a:ext cx="1334448" cy="1334448"/>
          </a:xfrm>
          <a:prstGeom prst="ellipse">
            <a:avLst/>
          </a:prstGeom>
          <a:noFill/>
          <a:ln>
            <a:gradFill>
              <a:gsLst>
                <a:gs pos="0">
                  <a:srgbClr val="8CFCFC"/>
                </a:gs>
                <a:gs pos="100000">
                  <a:srgbClr val="16FEF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9601317" y="2395552"/>
            <a:ext cx="288000" cy="288000"/>
            <a:chOff x="5951538" y="3285000"/>
            <a:chExt cx="288000" cy="288000"/>
          </a:xfrm>
        </p:grpSpPr>
        <p:sp>
          <p:nvSpPr>
            <p:cNvPr id="66" name="椭圆 65"/>
            <p:cNvSpPr/>
            <p:nvPr/>
          </p:nvSpPr>
          <p:spPr>
            <a:xfrm>
              <a:off x="5951538" y="3285000"/>
              <a:ext cx="288000" cy="288000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2A979A"/>
                  </a:gs>
                  <a:gs pos="100000">
                    <a:srgbClr val="8CFCFC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6041538" y="3375000"/>
              <a:ext cx="108000" cy="108000"/>
            </a:xfrm>
            <a:prstGeom prst="ellipse">
              <a:avLst/>
            </a:prstGeom>
            <a:solidFill>
              <a:srgbClr val="86CADA"/>
            </a:solidFill>
            <a:ln w="53975">
              <a:solidFill>
                <a:srgbClr val="86CA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9" name="文本框 68"/>
          <p:cNvSpPr txBox="1"/>
          <p:nvPr/>
        </p:nvSpPr>
        <p:spPr>
          <a:xfrm>
            <a:off x="1790000" y="3892591"/>
            <a:ext cx="22224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prstClr val="white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PART 1</a:t>
            </a:r>
          </a:p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Introduction to</a:t>
            </a:r>
          </a:p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Acoustic Side Channel Attack.</a:t>
            </a:r>
            <a:endParaRPr lang="zh-CN" altLang="en-US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ctr"/>
            <a:endParaRPr lang="en-US" altLang="zh-CN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2651650" y="2687110"/>
            <a:ext cx="475073" cy="71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84761" y="3892591"/>
            <a:ext cx="22224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prstClr val="white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PART 2</a:t>
            </a:r>
          </a:p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Related works studies and features analysis.</a:t>
            </a:r>
            <a:endParaRPr lang="zh-CN" altLang="en-US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ctr"/>
            <a:endParaRPr lang="en-US" altLang="zh-CN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377836" y="3892591"/>
            <a:ext cx="2222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prstClr val="white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PART 3</a:t>
            </a:r>
          </a:p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Simple Attack Recreation.</a:t>
            </a:r>
            <a:endParaRPr lang="zh-CN" altLang="en-US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ctr"/>
            <a:endParaRPr lang="en-US" altLang="zh-CN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4951413" y="2565400"/>
            <a:ext cx="541338" cy="3175"/>
          </a:xfrm>
          <a:custGeom>
            <a:avLst/>
            <a:gdLst>
              <a:gd name="T0" fmla="*/ 144 w 144"/>
              <a:gd name="T1" fmla="*/ 0 h 1"/>
              <a:gd name="T2" fmla="*/ 8 w 144"/>
              <a:gd name="T3" fmla="*/ 0 h 1"/>
              <a:gd name="T4" fmla="*/ 0 w 144"/>
              <a:gd name="T5" fmla="*/ 1 h 1"/>
              <a:gd name="T6" fmla="*/ 144 w 144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" h="1">
                <a:moveTo>
                  <a:pt x="144" y="0"/>
                </a:moveTo>
                <a:cubicBezTo>
                  <a:pt x="8" y="0"/>
                  <a:pt x="8" y="0"/>
                  <a:pt x="8" y="0"/>
                </a:cubicBezTo>
                <a:cubicBezTo>
                  <a:pt x="6" y="0"/>
                  <a:pt x="3" y="0"/>
                  <a:pt x="0" y="1"/>
                </a:cubicBez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" name="Freeform 10"/>
          <p:cNvSpPr>
            <a:spLocks/>
          </p:cNvSpPr>
          <p:nvPr/>
        </p:nvSpPr>
        <p:spPr bwMode="auto">
          <a:xfrm>
            <a:off x="4951413" y="2565400"/>
            <a:ext cx="541338" cy="3175"/>
          </a:xfrm>
          <a:custGeom>
            <a:avLst/>
            <a:gdLst>
              <a:gd name="T0" fmla="*/ 144 w 144"/>
              <a:gd name="T1" fmla="*/ 0 h 1"/>
              <a:gd name="T2" fmla="*/ 8 w 144"/>
              <a:gd name="T3" fmla="*/ 0 h 1"/>
              <a:gd name="T4" fmla="*/ 0 w 144"/>
              <a:gd name="T5" fmla="*/ 1 h 1"/>
              <a:gd name="T6" fmla="*/ 144 w 144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" h="1">
                <a:moveTo>
                  <a:pt x="144" y="0"/>
                </a:moveTo>
                <a:cubicBezTo>
                  <a:pt x="8" y="0"/>
                  <a:pt x="8" y="0"/>
                  <a:pt x="8" y="0"/>
                </a:cubicBezTo>
                <a:cubicBezTo>
                  <a:pt x="6" y="0"/>
                  <a:pt x="3" y="0"/>
                  <a:pt x="0" y="1"/>
                </a:cubicBez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H="1">
            <a:off x="9002847" y="798146"/>
            <a:ext cx="972457" cy="972457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H="1">
            <a:off x="10299386" y="464457"/>
            <a:ext cx="972455" cy="972457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flipH="1">
            <a:off x="10299386" y="1581061"/>
            <a:ext cx="527171" cy="527172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737077" y="1431016"/>
            <a:ext cx="972457" cy="972457"/>
          </a:xfrm>
          <a:prstGeom prst="line">
            <a:avLst/>
          </a:prstGeom>
          <a:ln w="22225">
            <a:gradFill>
              <a:gsLst>
                <a:gs pos="44000">
                  <a:srgbClr val="FBFCFE">
                    <a:alpha val="2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2123816" y="520571"/>
            <a:ext cx="574511" cy="57451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H="1">
            <a:off x="1015379" y="464457"/>
            <a:ext cx="574511" cy="57451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87" y="2614887"/>
            <a:ext cx="847618" cy="84761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145" y="2539552"/>
            <a:ext cx="964912" cy="96491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847" y="2602177"/>
            <a:ext cx="796470" cy="796470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8677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54 -0.11505 L -0.24557 0.41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12" y="266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22 -0.24745 L -0.78555 1.1467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89" y="6969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14232 -0.23565 L -0.78255 1.2067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250" y="7210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16784 -0.33773 L -0.74817 1.2108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07" y="7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2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20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24 -0.11759 L -0.35325 0.52315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24" y="3203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9739 -0.42176 L -0.47787 0.766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63" y="5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7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7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59" grpId="0" animBg="1"/>
      <p:bldP spid="64" grpId="0" animBg="1"/>
      <p:bldP spid="69" grpId="0"/>
      <p:bldP spid="35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>
            <a:spLocks noMove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lin ang="162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63"/>
          <p:cNvSpPr/>
          <p:nvPr/>
        </p:nvSpPr>
        <p:spPr>
          <a:xfrm>
            <a:off x="18197" y="13648"/>
            <a:ext cx="12187451" cy="894187"/>
          </a:xfrm>
          <a:custGeom>
            <a:avLst/>
            <a:gdLst>
              <a:gd name="connsiteX0" fmla="*/ 0 w 12187451"/>
              <a:gd name="connsiteY0" fmla="*/ 13648 h 13648"/>
              <a:gd name="connsiteX1" fmla="*/ 12187451 w 12187451"/>
              <a:gd name="connsiteY1" fmla="*/ 0 h 13648"/>
              <a:gd name="connsiteX0" fmla="*/ 0 w 12187451"/>
              <a:gd name="connsiteY0" fmla="*/ 13648 h 579284"/>
              <a:gd name="connsiteX1" fmla="*/ 12187451 w 12187451"/>
              <a:gd name="connsiteY1" fmla="*/ 0 h 579284"/>
              <a:gd name="connsiteX0" fmla="*/ 0 w 12187451"/>
              <a:gd name="connsiteY0" fmla="*/ 13648 h 884488"/>
              <a:gd name="connsiteX1" fmla="*/ 12187451 w 12187451"/>
              <a:gd name="connsiteY1" fmla="*/ 0 h 884488"/>
              <a:gd name="connsiteX0" fmla="*/ 0 w 12187451"/>
              <a:gd name="connsiteY0" fmla="*/ 13648 h 894187"/>
              <a:gd name="connsiteX1" fmla="*/ 12187451 w 12187451"/>
              <a:gd name="connsiteY1" fmla="*/ 0 h 89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87451" h="894187">
                <a:moveTo>
                  <a:pt x="0" y="13648"/>
                </a:moveTo>
                <a:cubicBezTo>
                  <a:pt x="4021541" y="1291989"/>
                  <a:pt x="7974842" y="1082722"/>
                  <a:pt x="12187451" y="0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63500">
              <a:srgbClr val="93FFF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文本框 17"/>
          <p:cNvSpPr txBox="1"/>
          <p:nvPr/>
        </p:nvSpPr>
        <p:spPr>
          <a:xfrm>
            <a:off x="3236434" y="49916"/>
            <a:ext cx="5480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 smtClean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Fiona</a:t>
            </a:r>
            <a:endParaRPr lang="zh-CN" altLang="en-US" sz="3000" dirty="0">
              <a:solidFill>
                <a:srgbClr val="16FEF8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22067" y="5228992"/>
            <a:ext cx="10946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prstClr val="white"/>
                </a:solidFill>
                <a:latin typeface="Courier Oblique" charset="0"/>
                <a:ea typeface="Courier Oblique" charset="0"/>
                <a:cs typeface="Courier Oblique" charset="0"/>
              </a:rPr>
              <a:t>The Cross-Correlation : consider x(</a:t>
            </a:r>
            <a:r>
              <a:rPr lang="en-GB" i="1" dirty="0" err="1">
                <a:solidFill>
                  <a:prstClr val="white"/>
                </a:solidFill>
                <a:latin typeface="Courier Oblique" charset="0"/>
                <a:ea typeface="Courier Oblique" charset="0"/>
                <a:cs typeface="Courier Oblique" charset="0"/>
              </a:rPr>
              <a:t>i</a:t>
            </a:r>
            <a:r>
              <a:rPr lang="en-GB" i="1" dirty="0">
                <a:solidFill>
                  <a:prstClr val="white"/>
                </a:solidFill>
                <a:latin typeface="Courier Oblique" charset="0"/>
                <a:ea typeface="Courier Oblique" charset="0"/>
                <a:cs typeface="Courier Oblique" charset="0"/>
              </a:rPr>
              <a:t>) and y(</a:t>
            </a:r>
            <a:r>
              <a:rPr lang="en-GB" i="1" dirty="0" err="1">
                <a:solidFill>
                  <a:prstClr val="white"/>
                </a:solidFill>
                <a:latin typeface="Courier Oblique" charset="0"/>
                <a:ea typeface="Courier Oblique" charset="0"/>
                <a:cs typeface="Courier Oblique" charset="0"/>
              </a:rPr>
              <a:t>i</a:t>
            </a:r>
            <a:r>
              <a:rPr lang="en-GB" i="1" dirty="0">
                <a:solidFill>
                  <a:prstClr val="white"/>
                </a:solidFill>
                <a:latin typeface="Courier Oblique" charset="0"/>
                <a:ea typeface="Courier Oblique" charset="0"/>
                <a:cs typeface="Courier Oblique" charset="0"/>
              </a:rPr>
              <a:t>) the digital </a:t>
            </a:r>
            <a:r>
              <a:rPr lang="en-GB" i="1" dirty="0" smtClean="0">
                <a:solidFill>
                  <a:prstClr val="white"/>
                </a:solidFill>
                <a:latin typeface="Courier Oblique" charset="0"/>
                <a:ea typeface="Courier Oblique" charset="0"/>
                <a:cs typeface="Courier Oblique" charset="0"/>
              </a:rPr>
              <a:t>signals </a:t>
            </a:r>
            <a:r>
              <a:rPr lang="en-GB" i="1" dirty="0">
                <a:solidFill>
                  <a:prstClr val="white"/>
                </a:solidFill>
                <a:latin typeface="Courier Oblique" charset="0"/>
                <a:ea typeface="Courier Oblique" charset="0"/>
                <a:cs typeface="Courier Oblique" charset="0"/>
              </a:rPr>
              <a:t>received by Microphone X and Microphone Y respectively </a:t>
            </a:r>
          </a:p>
          <a:p>
            <a:r>
              <a:rPr lang="en-GB" i="1" dirty="0" smtClean="0">
                <a:solidFill>
                  <a:prstClr val="white"/>
                </a:solidFill>
                <a:latin typeface="Courier Oblique" charset="0"/>
                <a:ea typeface="Courier Oblique" charset="0"/>
                <a:cs typeface="Courier Oblique" charset="0"/>
              </a:rPr>
              <a:t>.</a:t>
            </a:r>
            <a:endParaRPr lang="en-GB" i="1" dirty="0">
              <a:solidFill>
                <a:prstClr val="white"/>
              </a:solidFill>
              <a:latin typeface="Courier Oblique" charset="0"/>
              <a:ea typeface="Courier Oblique" charset="0"/>
              <a:cs typeface="Courier Oblique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12" y="3235546"/>
            <a:ext cx="4953000" cy="1346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099" y="907835"/>
            <a:ext cx="4664592" cy="37098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29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476463" y="1201002"/>
            <a:ext cx="3261815" cy="3261815"/>
          </a:xfrm>
          <a:prstGeom prst="ellipse">
            <a:avLst/>
          </a:prstGeom>
          <a:noFill/>
          <a:ln>
            <a:solidFill>
              <a:srgbClr val="1DFFFA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094326" y="818865"/>
            <a:ext cx="4026090" cy="4026090"/>
          </a:xfrm>
          <a:prstGeom prst="ellips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 rot="18296855">
            <a:off x="7003753" y="1447949"/>
            <a:ext cx="355100" cy="300799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151223" y="2062991"/>
            <a:ext cx="144000" cy="144000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5939389" y="4524232"/>
            <a:ext cx="313899" cy="259308"/>
          </a:xfrm>
          <a:prstGeom prst="triangle">
            <a:avLst/>
          </a:prstGeom>
          <a:solidFill>
            <a:srgbClr val="86C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203977" y="1706409"/>
            <a:ext cx="1770993" cy="2217033"/>
          </a:xfrm>
          <a:custGeom>
            <a:avLst/>
            <a:gdLst/>
            <a:ahLst/>
            <a:cxnLst/>
            <a:rect l="l" t="t" r="r" b="b"/>
            <a:pathLst>
              <a:path w="540692" h="676870">
                <a:moveTo>
                  <a:pt x="264765" y="0"/>
                </a:moveTo>
                <a:cubicBezTo>
                  <a:pt x="350192" y="0"/>
                  <a:pt x="411956" y="15924"/>
                  <a:pt x="450056" y="47774"/>
                </a:cubicBezTo>
                <a:cubicBezTo>
                  <a:pt x="488156" y="79623"/>
                  <a:pt x="507206" y="119658"/>
                  <a:pt x="507206" y="167878"/>
                </a:cubicBezTo>
                <a:cubicBezTo>
                  <a:pt x="507206" y="196155"/>
                  <a:pt x="499467" y="221754"/>
                  <a:pt x="483989" y="244673"/>
                </a:cubicBezTo>
                <a:cubicBezTo>
                  <a:pt x="468511" y="267593"/>
                  <a:pt x="445145" y="287685"/>
                  <a:pt x="413891" y="304949"/>
                </a:cubicBezTo>
                <a:cubicBezTo>
                  <a:pt x="439192" y="311199"/>
                  <a:pt x="458539" y="318492"/>
                  <a:pt x="471934" y="326826"/>
                </a:cubicBezTo>
                <a:cubicBezTo>
                  <a:pt x="493663" y="340221"/>
                  <a:pt x="510555" y="357857"/>
                  <a:pt x="522610" y="379735"/>
                </a:cubicBezTo>
                <a:cubicBezTo>
                  <a:pt x="534665" y="401613"/>
                  <a:pt x="540692" y="427732"/>
                  <a:pt x="540692" y="458093"/>
                </a:cubicBezTo>
                <a:cubicBezTo>
                  <a:pt x="540692" y="496193"/>
                  <a:pt x="530721" y="532730"/>
                  <a:pt x="510778" y="567705"/>
                </a:cubicBezTo>
                <a:cubicBezTo>
                  <a:pt x="490835" y="602679"/>
                  <a:pt x="462111" y="629617"/>
                  <a:pt x="424607" y="648518"/>
                </a:cubicBezTo>
                <a:cubicBezTo>
                  <a:pt x="387102" y="667420"/>
                  <a:pt x="337840" y="676870"/>
                  <a:pt x="276820" y="676870"/>
                </a:cubicBezTo>
                <a:cubicBezTo>
                  <a:pt x="217289" y="676870"/>
                  <a:pt x="170334" y="669875"/>
                  <a:pt x="135954" y="655885"/>
                </a:cubicBezTo>
                <a:cubicBezTo>
                  <a:pt x="101575" y="641896"/>
                  <a:pt x="73298" y="621432"/>
                  <a:pt x="51122" y="594494"/>
                </a:cubicBezTo>
                <a:cubicBezTo>
                  <a:pt x="28947" y="567556"/>
                  <a:pt x="11906" y="533698"/>
                  <a:pt x="0" y="492919"/>
                </a:cubicBezTo>
                <a:lnTo>
                  <a:pt x="181719" y="468809"/>
                </a:lnTo>
                <a:cubicBezTo>
                  <a:pt x="188863" y="505420"/>
                  <a:pt x="199950" y="530795"/>
                  <a:pt x="214982" y="544934"/>
                </a:cubicBezTo>
                <a:cubicBezTo>
                  <a:pt x="230014" y="559073"/>
                  <a:pt x="249138" y="566142"/>
                  <a:pt x="272355" y="566142"/>
                </a:cubicBezTo>
                <a:cubicBezTo>
                  <a:pt x="296763" y="566142"/>
                  <a:pt x="317078" y="557212"/>
                  <a:pt x="333300" y="539353"/>
                </a:cubicBezTo>
                <a:cubicBezTo>
                  <a:pt x="349523" y="521494"/>
                  <a:pt x="357634" y="497681"/>
                  <a:pt x="357634" y="467916"/>
                </a:cubicBezTo>
                <a:cubicBezTo>
                  <a:pt x="357634" y="437555"/>
                  <a:pt x="349820" y="414040"/>
                  <a:pt x="334193" y="397371"/>
                </a:cubicBezTo>
                <a:cubicBezTo>
                  <a:pt x="318566" y="380702"/>
                  <a:pt x="297358" y="372368"/>
                  <a:pt x="270569" y="372368"/>
                </a:cubicBezTo>
                <a:cubicBezTo>
                  <a:pt x="256282" y="372368"/>
                  <a:pt x="236637" y="375940"/>
                  <a:pt x="211633" y="383084"/>
                </a:cubicBezTo>
                <a:lnTo>
                  <a:pt x="221010" y="253156"/>
                </a:lnTo>
                <a:cubicBezTo>
                  <a:pt x="231130" y="254645"/>
                  <a:pt x="239018" y="255389"/>
                  <a:pt x="244673" y="255389"/>
                </a:cubicBezTo>
                <a:cubicBezTo>
                  <a:pt x="268486" y="255389"/>
                  <a:pt x="288354" y="247799"/>
                  <a:pt x="304279" y="232618"/>
                </a:cubicBezTo>
                <a:cubicBezTo>
                  <a:pt x="320204" y="217438"/>
                  <a:pt x="328166" y="199430"/>
                  <a:pt x="328166" y="178594"/>
                </a:cubicBezTo>
                <a:cubicBezTo>
                  <a:pt x="328166" y="158651"/>
                  <a:pt x="322213" y="142726"/>
                  <a:pt x="310307" y="130820"/>
                </a:cubicBezTo>
                <a:cubicBezTo>
                  <a:pt x="298400" y="118914"/>
                  <a:pt x="282029" y="112960"/>
                  <a:pt x="261193" y="112960"/>
                </a:cubicBezTo>
                <a:cubicBezTo>
                  <a:pt x="239762" y="112960"/>
                  <a:pt x="222349" y="119434"/>
                  <a:pt x="208955" y="132382"/>
                </a:cubicBezTo>
                <a:cubicBezTo>
                  <a:pt x="195560" y="145331"/>
                  <a:pt x="186482" y="168027"/>
                  <a:pt x="181719" y="200471"/>
                </a:cubicBezTo>
                <a:lnTo>
                  <a:pt x="9823" y="169664"/>
                </a:lnTo>
                <a:cubicBezTo>
                  <a:pt x="24110" y="114895"/>
                  <a:pt x="51569" y="72926"/>
                  <a:pt x="92199" y="43755"/>
                </a:cubicBezTo>
                <a:cubicBezTo>
                  <a:pt x="132829" y="14585"/>
                  <a:pt x="190351" y="0"/>
                  <a:pt x="264765" y="0"/>
                </a:cubicBezTo>
                <a:close/>
              </a:path>
            </a:pathLst>
          </a:custGeom>
          <a:noFill/>
          <a:ln>
            <a:solidFill>
              <a:srgbClr val="1D6B6D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74888" y="1684016"/>
            <a:ext cx="1770993" cy="2217033"/>
          </a:xfrm>
          <a:custGeom>
            <a:avLst/>
            <a:gdLst/>
            <a:ahLst/>
            <a:cxnLst/>
            <a:rect l="l" t="t" r="r" b="b"/>
            <a:pathLst>
              <a:path w="540692" h="676870">
                <a:moveTo>
                  <a:pt x="264765" y="0"/>
                </a:moveTo>
                <a:cubicBezTo>
                  <a:pt x="350192" y="0"/>
                  <a:pt x="411956" y="15924"/>
                  <a:pt x="450056" y="47774"/>
                </a:cubicBezTo>
                <a:cubicBezTo>
                  <a:pt x="488156" y="79623"/>
                  <a:pt x="507206" y="119658"/>
                  <a:pt x="507206" y="167878"/>
                </a:cubicBezTo>
                <a:cubicBezTo>
                  <a:pt x="507206" y="196155"/>
                  <a:pt x="499467" y="221754"/>
                  <a:pt x="483989" y="244673"/>
                </a:cubicBezTo>
                <a:cubicBezTo>
                  <a:pt x="468511" y="267593"/>
                  <a:pt x="445145" y="287685"/>
                  <a:pt x="413891" y="304949"/>
                </a:cubicBezTo>
                <a:cubicBezTo>
                  <a:pt x="439192" y="311199"/>
                  <a:pt x="458539" y="318492"/>
                  <a:pt x="471934" y="326826"/>
                </a:cubicBezTo>
                <a:cubicBezTo>
                  <a:pt x="493663" y="340221"/>
                  <a:pt x="510555" y="357857"/>
                  <a:pt x="522610" y="379735"/>
                </a:cubicBezTo>
                <a:cubicBezTo>
                  <a:pt x="534665" y="401613"/>
                  <a:pt x="540692" y="427732"/>
                  <a:pt x="540692" y="458093"/>
                </a:cubicBezTo>
                <a:cubicBezTo>
                  <a:pt x="540692" y="496193"/>
                  <a:pt x="530721" y="532730"/>
                  <a:pt x="510778" y="567705"/>
                </a:cubicBezTo>
                <a:cubicBezTo>
                  <a:pt x="490835" y="602679"/>
                  <a:pt x="462111" y="629617"/>
                  <a:pt x="424607" y="648518"/>
                </a:cubicBezTo>
                <a:cubicBezTo>
                  <a:pt x="387102" y="667420"/>
                  <a:pt x="337840" y="676870"/>
                  <a:pt x="276820" y="676870"/>
                </a:cubicBezTo>
                <a:cubicBezTo>
                  <a:pt x="217289" y="676870"/>
                  <a:pt x="170334" y="669875"/>
                  <a:pt x="135954" y="655885"/>
                </a:cubicBezTo>
                <a:cubicBezTo>
                  <a:pt x="101575" y="641896"/>
                  <a:pt x="73298" y="621432"/>
                  <a:pt x="51122" y="594494"/>
                </a:cubicBezTo>
                <a:cubicBezTo>
                  <a:pt x="28947" y="567556"/>
                  <a:pt x="11906" y="533698"/>
                  <a:pt x="0" y="492919"/>
                </a:cubicBezTo>
                <a:lnTo>
                  <a:pt x="181719" y="468809"/>
                </a:lnTo>
                <a:cubicBezTo>
                  <a:pt x="188863" y="505420"/>
                  <a:pt x="199950" y="530795"/>
                  <a:pt x="214982" y="544934"/>
                </a:cubicBezTo>
                <a:cubicBezTo>
                  <a:pt x="230014" y="559073"/>
                  <a:pt x="249138" y="566142"/>
                  <a:pt x="272355" y="566142"/>
                </a:cubicBezTo>
                <a:cubicBezTo>
                  <a:pt x="296763" y="566142"/>
                  <a:pt x="317078" y="557212"/>
                  <a:pt x="333300" y="539353"/>
                </a:cubicBezTo>
                <a:cubicBezTo>
                  <a:pt x="349523" y="521494"/>
                  <a:pt x="357634" y="497681"/>
                  <a:pt x="357634" y="467916"/>
                </a:cubicBezTo>
                <a:cubicBezTo>
                  <a:pt x="357634" y="437555"/>
                  <a:pt x="349820" y="414040"/>
                  <a:pt x="334193" y="397371"/>
                </a:cubicBezTo>
                <a:cubicBezTo>
                  <a:pt x="318566" y="380702"/>
                  <a:pt x="297358" y="372368"/>
                  <a:pt x="270569" y="372368"/>
                </a:cubicBezTo>
                <a:cubicBezTo>
                  <a:pt x="256282" y="372368"/>
                  <a:pt x="236637" y="375940"/>
                  <a:pt x="211633" y="383084"/>
                </a:cubicBezTo>
                <a:lnTo>
                  <a:pt x="221010" y="253156"/>
                </a:lnTo>
                <a:cubicBezTo>
                  <a:pt x="231130" y="254645"/>
                  <a:pt x="239018" y="255389"/>
                  <a:pt x="244673" y="255389"/>
                </a:cubicBezTo>
                <a:cubicBezTo>
                  <a:pt x="268486" y="255389"/>
                  <a:pt x="288354" y="247799"/>
                  <a:pt x="304279" y="232618"/>
                </a:cubicBezTo>
                <a:cubicBezTo>
                  <a:pt x="320204" y="217438"/>
                  <a:pt x="328166" y="199430"/>
                  <a:pt x="328166" y="178594"/>
                </a:cubicBezTo>
                <a:cubicBezTo>
                  <a:pt x="328166" y="158651"/>
                  <a:pt x="322213" y="142726"/>
                  <a:pt x="310307" y="130820"/>
                </a:cubicBezTo>
                <a:cubicBezTo>
                  <a:pt x="298400" y="118914"/>
                  <a:pt x="282029" y="112960"/>
                  <a:pt x="261193" y="112960"/>
                </a:cubicBezTo>
                <a:cubicBezTo>
                  <a:pt x="239762" y="112960"/>
                  <a:pt x="222349" y="119434"/>
                  <a:pt x="208955" y="132382"/>
                </a:cubicBezTo>
                <a:cubicBezTo>
                  <a:pt x="195560" y="145331"/>
                  <a:pt x="186482" y="168027"/>
                  <a:pt x="181719" y="200471"/>
                </a:cubicBezTo>
                <a:lnTo>
                  <a:pt x="9823" y="169664"/>
                </a:lnTo>
                <a:cubicBezTo>
                  <a:pt x="24110" y="114895"/>
                  <a:pt x="51569" y="72926"/>
                  <a:pt x="92199" y="43755"/>
                </a:cubicBezTo>
                <a:cubicBezTo>
                  <a:pt x="132829" y="14585"/>
                  <a:pt x="190351" y="0"/>
                  <a:pt x="264765" y="0"/>
                </a:cubicBezTo>
                <a:close/>
              </a:path>
            </a:pathLst>
          </a:custGeom>
          <a:noFill/>
          <a:ln>
            <a:solidFill>
              <a:srgbClr val="1D6B6D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33066" y="1716315"/>
            <a:ext cx="1770993" cy="2217033"/>
          </a:xfrm>
          <a:custGeom>
            <a:avLst/>
            <a:gdLst/>
            <a:ahLst/>
            <a:cxnLst/>
            <a:rect l="l" t="t" r="r" b="b"/>
            <a:pathLst>
              <a:path w="540692" h="676870">
                <a:moveTo>
                  <a:pt x="264765" y="0"/>
                </a:moveTo>
                <a:cubicBezTo>
                  <a:pt x="350192" y="0"/>
                  <a:pt x="411956" y="15924"/>
                  <a:pt x="450056" y="47774"/>
                </a:cubicBezTo>
                <a:cubicBezTo>
                  <a:pt x="488156" y="79623"/>
                  <a:pt x="507206" y="119658"/>
                  <a:pt x="507206" y="167878"/>
                </a:cubicBezTo>
                <a:cubicBezTo>
                  <a:pt x="507206" y="196155"/>
                  <a:pt x="499467" y="221754"/>
                  <a:pt x="483989" y="244673"/>
                </a:cubicBezTo>
                <a:cubicBezTo>
                  <a:pt x="468511" y="267593"/>
                  <a:pt x="445145" y="287685"/>
                  <a:pt x="413891" y="304949"/>
                </a:cubicBezTo>
                <a:cubicBezTo>
                  <a:pt x="439192" y="311199"/>
                  <a:pt x="458539" y="318492"/>
                  <a:pt x="471934" y="326826"/>
                </a:cubicBezTo>
                <a:cubicBezTo>
                  <a:pt x="493663" y="340221"/>
                  <a:pt x="510555" y="357857"/>
                  <a:pt x="522610" y="379735"/>
                </a:cubicBezTo>
                <a:cubicBezTo>
                  <a:pt x="534665" y="401613"/>
                  <a:pt x="540692" y="427732"/>
                  <a:pt x="540692" y="458093"/>
                </a:cubicBezTo>
                <a:cubicBezTo>
                  <a:pt x="540692" y="496193"/>
                  <a:pt x="530721" y="532730"/>
                  <a:pt x="510778" y="567705"/>
                </a:cubicBezTo>
                <a:cubicBezTo>
                  <a:pt x="490835" y="602679"/>
                  <a:pt x="462111" y="629617"/>
                  <a:pt x="424607" y="648518"/>
                </a:cubicBezTo>
                <a:cubicBezTo>
                  <a:pt x="387102" y="667420"/>
                  <a:pt x="337840" y="676870"/>
                  <a:pt x="276820" y="676870"/>
                </a:cubicBezTo>
                <a:cubicBezTo>
                  <a:pt x="217289" y="676870"/>
                  <a:pt x="170334" y="669875"/>
                  <a:pt x="135954" y="655885"/>
                </a:cubicBezTo>
                <a:cubicBezTo>
                  <a:pt x="101575" y="641896"/>
                  <a:pt x="73298" y="621432"/>
                  <a:pt x="51122" y="594494"/>
                </a:cubicBezTo>
                <a:cubicBezTo>
                  <a:pt x="28947" y="567556"/>
                  <a:pt x="11906" y="533698"/>
                  <a:pt x="0" y="492919"/>
                </a:cubicBezTo>
                <a:lnTo>
                  <a:pt x="181719" y="468809"/>
                </a:lnTo>
                <a:cubicBezTo>
                  <a:pt x="188863" y="505420"/>
                  <a:pt x="199950" y="530795"/>
                  <a:pt x="214982" y="544934"/>
                </a:cubicBezTo>
                <a:cubicBezTo>
                  <a:pt x="230014" y="559073"/>
                  <a:pt x="249138" y="566142"/>
                  <a:pt x="272355" y="566142"/>
                </a:cubicBezTo>
                <a:cubicBezTo>
                  <a:pt x="296763" y="566142"/>
                  <a:pt x="317078" y="557212"/>
                  <a:pt x="333300" y="539353"/>
                </a:cubicBezTo>
                <a:cubicBezTo>
                  <a:pt x="349523" y="521494"/>
                  <a:pt x="357634" y="497681"/>
                  <a:pt x="357634" y="467916"/>
                </a:cubicBezTo>
                <a:cubicBezTo>
                  <a:pt x="357634" y="437555"/>
                  <a:pt x="349820" y="414040"/>
                  <a:pt x="334193" y="397371"/>
                </a:cubicBezTo>
                <a:cubicBezTo>
                  <a:pt x="318566" y="380702"/>
                  <a:pt x="297358" y="372368"/>
                  <a:pt x="270569" y="372368"/>
                </a:cubicBezTo>
                <a:cubicBezTo>
                  <a:pt x="256282" y="372368"/>
                  <a:pt x="236637" y="375940"/>
                  <a:pt x="211633" y="383084"/>
                </a:cubicBezTo>
                <a:lnTo>
                  <a:pt x="221010" y="253156"/>
                </a:lnTo>
                <a:cubicBezTo>
                  <a:pt x="231130" y="254645"/>
                  <a:pt x="239018" y="255389"/>
                  <a:pt x="244673" y="255389"/>
                </a:cubicBezTo>
                <a:cubicBezTo>
                  <a:pt x="268486" y="255389"/>
                  <a:pt x="288354" y="247799"/>
                  <a:pt x="304279" y="232618"/>
                </a:cubicBezTo>
                <a:cubicBezTo>
                  <a:pt x="320204" y="217438"/>
                  <a:pt x="328166" y="199430"/>
                  <a:pt x="328166" y="178594"/>
                </a:cubicBezTo>
                <a:cubicBezTo>
                  <a:pt x="328166" y="158651"/>
                  <a:pt x="322213" y="142726"/>
                  <a:pt x="310307" y="130820"/>
                </a:cubicBezTo>
                <a:cubicBezTo>
                  <a:pt x="298400" y="118914"/>
                  <a:pt x="282029" y="112960"/>
                  <a:pt x="261193" y="112960"/>
                </a:cubicBezTo>
                <a:cubicBezTo>
                  <a:pt x="239762" y="112960"/>
                  <a:pt x="222349" y="119434"/>
                  <a:pt x="208955" y="132382"/>
                </a:cubicBezTo>
                <a:cubicBezTo>
                  <a:pt x="195560" y="145331"/>
                  <a:pt x="186482" y="168027"/>
                  <a:pt x="181719" y="200471"/>
                </a:cubicBezTo>
                <a:lnTo>
                  <a:pt x="9823" y="169664"/>
                </a:lnTo>
                <a:cubicBezTo>
                  <a:pt x="24110" y="114895"/>
                  <a:pt x="51569" y="72926"/>
                  <a:pt x="92199" y="43755"/>
                </a:cubicBezTo>
                <a:cubicBezTo>
                  <a:pt x="132829" y="14585"/>
                  <a:pt x="190351" y="0"/>
                  <a:pt x="264765" y="0"/>
                </a:cubicBezTo>
                <a:close/>
              </a:path>
            </a:pathLst>
          </a:custGeom>
          <a:noFill/>
          <a:ln>
            <a:solidFill>
              <a:srgbClr val="1D6B6D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48087" y="1717895"/>
            <a:ext cx="1770993" cy="2217033"/>
          </a:xfrm>
          <a:custGeom>
            <a:avLst/>
            <a:gdLst/>
            <a:ahLst/>
            <a:cxnLst/>
            <a:rect l="l" t="t" r="r" b="b"/>
            <a:pathLst>
              <a:path w="540692" h="676870">
                <a:moveTo>
                  <a:pt x="264765" y="0"/>
                </a:moveTo>
                <a:cubicBezTo>
                  <a:pt x="350192" y="0"/>
                  <a:pt x="411956" y="15924"/>
                  <a:pt x="450056" y="47774"/>
                </a:cubicBezTo>
                <a:cubicBezTo>
                  <a:pt x="488156" y="79623"/>
                  <a:pt x="507206" y="119658"/>
                  <a:pt x="507206" y="167878"/>
                </a:cubicBezTo>
                <a:cubicBezTo>
                  <a:pt x="507206" y="196155"/>
                  <a:pt x="499467" y="221754"/>
                  <a:pt x="483989" y="244673"/>
                </a:cubicBezTo>
                <a:cubicBezTo>
                  <a:pt x="468511" y="267593"/>
                  <a:pt x="445145" y="287685"/>
                  <a:pt x="413891" y="304949"/>
                </a:cubicBezTo>
                <a:cubicBezTo>
                  <a:pt x="439192" y="311199"/>
                  <a:pt x="458539" y="318492"/>
                  <a:pt x="471934" y="326826"/>
                </a:cubicBezTo>
                <a:cubicBezTo>
                  <a:pt x="493663" y="340221"/>
                  <a:pt x="510555" y="357857"/>
                  <a:pt x="522610" y="379735"/>
                </a:cubicBezTo>
                <a:cubicBezTo>
                  <a:pt x="534665" y="401613"/>
                  <a:pt x="540692" y="427732"/>
                  <a:pt x="540692" y="458093"/>
                </a:cubicBezTo>
                <a:cubicBezTo>
                  <a:pt x="540692" y="496193"/>
                  <a:pt x="530721" y="532730"/>
                  <a:pt x="510778" y="567705"/>
                </a:cubicBezTo>
                <a:cubicBezTo>
                  <a:pt x="490835" y="602679"/>
                  <a:pt x="462111" y="629617"/>
                  <a:pt x="424607" y="648518"/>
                </a:cubicBezTo>
                <a:cubicBezTo>
                  <a:pt x="387102" y="667420"/>
                  <a:pt x="337840" y="676870"/>
                  <a:pt x="276820" y="676870"/>
                </a:cubicBezTo>
                <a:cubicBezTo>
                  <a:pt x="217289" y="676870"/>
                  <a:pt x="170334" y="669875"/>
                  <a:pt x="135954" y="655885"/>
                </a:cubicBezTo>
                <a:cubicBezTo>
                  <a:pt x="101575" y="641896"/>
                  <a:pt x="73298" y="621432"/>
                  <a:pt x="51122" y="594494"/>
                </a:cubicBezTo>
                <a:cubicBezTo>
                  <a:pt x="28947" y="567556"/>
                  <a:pt x="11906" y="533698"/>
                  <a:pt x="0" y="492919"/>
                </a:cubicBezTo>
                <a:lnTo>
                  <a:pt x="181719" y="468809"/>
                </a:lnTo>
                <a:cubicBezTo>
                  <a:pt x="188863" y="505420"/>
                  <a:pt x="199950" y="530795"/>
                  <a:pt x="214982" y="544934"/>
                </a:cubicBezTo>
                <a:cubicBezTo>
                  <a:pt x="230014" y="559073"/>
                  <a:pt x="249138" y="566142"/>
                  <a:pt x="272355" y="566142"/>
                </a:cubicBezTo>
                <a:cubicBezTo>
                  <a:pt x="296763" y="566142"/>
                  <a:pt x="317078" y="557212"/>
                  <a:pt x="333300" y="539353"/>
                </a:cubicBezTo>
                <a:cubicBezTo>
                  <a:pt x="349523" y="521494"/>
                  <a:pt x="357634" y="497681"/>
                  <a:pt x="357634" y="467916"/>
                </a:cubicBezTo>
                <a:cubicBezTo>
                  <a:pt x="357634" y="437555"/>
                  <a:pt x="349820" y="414040"/>
                  <a:pt x="334193" y="397371"/>
                </a:cubicBezTo>
                <a:cubicBezTo>
                  <a:pt x="318566" y="380702"/>
                  <a:pt x="297358" y="372368"/>
                  <a:pt x="270569" y="372368"/>
                </a:cubicBezTo>
                <a:cubicBezTo>
                  <a:pt x="256282" y="372368"/>
                  <a:pt x="236637" y="375940"/>
                  <a:pt x="211633" y="383084"/>
                </a:cubicBezTo>
                <a:lnTo>
                  <a:pt x="221010" y="253156"/>
                </a:lnTo>
                <a:cubicBezTo>
                  <a:pt x="231130" y="254645"/>
                  <a:pt x="239018" y="255389"/>
                  <a:pt x="244673" y="255389"/>
                </a:cubicBezTo>
                <a:cubicBezTo>
                  <a:pt x="268486" y="255389"/>
                  <a:pt x="288354" y="247799"/>
                  <a:pt x="304279" y="232618"/>
                </a:cubicBezTo>
                <a:cubicBezTo>
                  <a:pt x="320204" y="217438"/>
                  <a:pt x="328166" y="199430"/>
                  <a:pt x="328166" y="178594"/>
                </a:cubicBezTo>
                <a:cubicBezTo>
                  <a:pt x="328166" y="158651"/>
                  <a:pt x="322213" y="142726"/>
                  <a:pt x="310307" y="130820"/>
                </a:cubicBezTo>
                <a:cubicBezTo>
                  <a:pt x="298400" y="118914"/>
                  <a:pt x="282029" y="112960"/>
                  <a:pt x="261193" y="112960"/>
                </a:cubicBezTo>
                <a:cubicBezTo>
                  <a:pt x="239762" y="112960"/>
                  <a:pt x="222349" y="119434"/>
                  <a:pt x="208955" y="132382"/>
                </a:cubicBezTo>
                <a:cubicBezTo>
                  <a:pt x="195560" y="145331"/>
                  <a:pt x="186482" y="168027"/>
                  <a:pt x="181719" y="200471"/>
                </a:cubicBezTo>
                <a:lnTo>
                  <a:pt x="9823" y="169664"/>
                </a:lnTo>
                <a:cubicBezTo>
                  <a:pt x="24110" y="114895"/>
                  <a:pt x="51569" y="72926"/>
                  <a:pt x="92199" y="43755"/>
                </a:cubicBezTo>
                <a:cubicBezTo>
                  <a:pt x="132829" y="14585"/>
                  <a:pt x="190351" y="0"/>
                  <a:pt x="264765" y="0"/>
                </a:cubicBezTo>
                <a:close/>
              </a:path>
            </a:pathLst>
          </a:custGeom>
          <a:solidFill>
            <a:srgbClr val="16FEF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390766" y="5175993"/>
            <a:ext cx="1637732" cy="423081"/>
          </a:xfrm>
          <a:prstGeom prst="roundRect">
            <a:avLst>
              <a:gd name="adj" fmla="val 50000"/>
            </a:avLst>
          </a:prstGeom>
          <a:solidFill>
            <a:srgbClr val="00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55616" y="5230163"/>
            <a:ext cx="190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 Design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62316" y="5732059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 a empirical way.</a:t>
            </a:r>
            <a:endParaRPr lang="zh-CN" altLang="en-US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7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94 0.4169 C 0.03646 0.42894 0.09193 0.11412 -0.00013 -1.85185E-6 " pathEditMode="relative" rAng="0" ptsTypes="AA">
                                      <p:cBhvr>
                                        <p:cTn id="4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-2083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4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9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4" grpId="0" animBg="1"/>
      <p:bldP spid="4" grpId="1" animBg="1"/>
      <p:bldP spid="4" grpId="2" animBg="1"/>
      <p:bldP spid="12" grpId="0" animBg="1"/>
      <p:bldP spid="10" grpId="0" animBg="1"/>
      <p:bldP spid="10" grpId="1" animBg="1"/>
      <p:bldP spid="20" grpId="0" animBg="1"/>
      <p:bldP spid="21" grpId="0" animBg="1"/>
      <p:bldP spid="22" grpId="0" animBg="1"/>
      <p:bldP spid="23" grpId="0" animBg="1"/>
      <p:bldP spid="23" grpId="1" animBg="1"/>
      <p:bldP spid="16" grpId="0" animBg="1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46912" y="3261815"/>
            <a:ext cx="1692322" cy="167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85229" y="3261815"/>
            <a:ext cx="1692322" cy="167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23546" y="3261815"/>
            <a:ext cx="1692322" cy="167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761862" y="3261815"/>
            <a:ext cx="1692322" cy="167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746912" y="1173707"/>
            <a:ext cx="0" cy="2255293"/>
          </a:xfrm>
          <a:prstGeom prst="line">
            <a:avLst/>
          </a:prstGeom>
          <a:ln w="12700">
            <a:solidFill>
              <a:srgbClr val="16FEF8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746912" y="3466529"/>
            <a:ext cx="126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16FEF8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PART 1</a:t>
            </a:r>
            <a:endParaRPr lang="zh-CN" altLang="en-US" dirty="0">
              <a:solidFill>
                <a:srgbClr val="16FEF8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37814" y="1309820"/>
            <a:ext cx="23383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u="sng" dirty="0" smtClean="0">
                <a:solidFill>
                  <a:srgbClr val="FFC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Install Environment</a:t>
            </a:r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:</a:t>
            </a:r>
          </a:p>
          <a:p>
            <a:endParaRPr lang="en-US" altLang="zh-CN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Sound Studio</a:t>
            </a:r>
          </a:p>
          <a:p>
            <a:r>
              <a:rPr lang="en-US" altLang="zh-CN" dirty="0" err="1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Matlab</a:t>
            </a:r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2006a</a:t>
            </a:r>
          </a:p>
          <a:p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Keyboard  HHKB</a:t>
            </a:r>
            <a:endParaRPr lang="zh-CN" altLang="en-US" dirty="0">
              <a:solidFill>
                <a:prstClr val="black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085229" y="3261815"/>
            <a:ext cx="0" cy="3138985"/>
          </a:xfrm>
          <a:prstGeom prst="line">
            <a:avLst/>
          </a:prstGeom>
          <a:ln w="12700">
            <a:solidFill>
              <a:srgbClr val="16FEF8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094328" y="2875803"/>
            <a:ext cx="126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16FEF8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PART 2</a:t>
            </a:r>
            <a:endParaRPr lang="zh-CN" altLang="en-US" dirty="0">
              <a:solidFill>
                <a:srgbClr val="16FEF8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94328" y="3956163"/>
            <a:ext cx="233831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u="sng" dirty="0" smtClean="0">
                <a:solidFill>
                  <a:srgbClr val="FFC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Record</a:t>
            </a:r>
          </a:p>
          <a:p>
            <a:r>
              <a:rPr lang="en-US" altLang="zh-CN" sz="2000" b="1" u="sng" dirty="0" smtClean="0">
                <a:solidFill>
                  <a:srgbClr val="FFC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Signal </a:t>
            </a:r>
            <a:endParaRPr lang="en-US" altLang="zh-CN" dirty="0" smtClean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endParaRPr lang="en-US" altLang="zh-CN" dirty="0" smtClean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With </a:t>
            </a:r>
            <a:r>
              <a:rPr lang="en-US" altLang="zh-CN" dirty="0" err="1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SoundStudio</a:t>
            </a:r>
            <a:endParaRPr lang="en-US" altLang="zh-CN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423545" y="3466529"/>
            <a:ext cx="126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16FEF8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PART 3</a:t>
            </a:r>
            <a:endParaRPr lang="zh-CN" altLang="en-US" dirty="0">
              <a:solidFill>
                <a:srgbClr val="16FEF8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423545" y="723325"/>
            <a:ext cx="23383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C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Signal Processing + Feature</a:t>
            </a:r>
          </a:p>
          <a:p>
            <a:r>
              <a:rPr lang="en-US" altLang="zh-CN" sz="2000" b="1" dirty="0" smtClean="0">
                <a:solidFill>
                  <a:srgbClr val="FFC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Extraction</a:t>
            </a:r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  <a:p>
            <a:endParaRPr lang="en-US" altLang="zh-CN" dirty="0" smtClean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FFT</a:t>
            </a:r>
            <a:endParaRPr lang="en-US" altLang="zh-CN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6423546" y="290015"/>
            <a:ext cx="0" cy="3138985"/>
          </a:xfrm>
          <a:prstGeom prst="line">
            <a:avLst/>
          </a:prstGeom>
          <a:ln w="12700">
            <a:solidFill>
              <a:srgbClr val="16FEF8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8761862" y="3261815"/>
            <a:ext cx="0" cy="2255293"/>
          </a:xfrm>
          <a:prstGeom prst="line">
            <a:avLst/>
          </a:prstGeom>
          <a:ln w="12700">
            <a:solidFill>
              <a:srgbClr val="16FEF8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8770961" y="3956163"/>
            <a:ext cx="23383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C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Classification</a:t>
            </a:r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  <a:p>
            <a:endParaRPr lang="en-US" altLang="zh-CN" dirty="0" smtClean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Neural Network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770961" y="2875803"/>
            <a:ext cx="126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16FEF8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PART 4</a:t>
            </a:r>
            <a:endParaRPr lang="zh-CN" altLang="en-US" dirty="0">
              <a:solidFill>
                <a:srgbClr val="16FEF8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8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30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7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1" grpId="0"/>
      <p:bldP spid="12" grpId="0"/>
      <p:bldP spid="14" grpId="0"/>
      <p:bldP spid="16" grpId="0"/>
      <p:bldP spid="24" grpId="0"/>
      <p:bldP spid="25" grpId="0"/>
      <p:bldP spid="28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CA3A6">
                  <a:alpha val="53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814030" y="2176944"/>
            <a:ext cx="2598057" cy="2598057"/>
          </a:xfrm>
          <a:prstGeom prst="ellipse">
            <a:avLst/>
          </a:prstGeom>
          <a:solidFill>
            <a:srgbClr val="17D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638585" y="3643407"/>
            <a:ext cx="424234" cy="483773"/>
            <a:chOff x="10638585" y="3643407"/>
            <a:chExt cx="424234" cy="483773"/>
          </a:xfrm>
        </p:grpSpPr>
        <p:sp>
          <p:nvSpPr>
            <p:cNvPr id="18" name="等腰三角形 70"/>
            <p:cNvSpPr/>
            <p:nvPr/>
          </p:nvSpPr>
          <p:spPr>
            <a:xfrm rot="20630478">
              <a:off x="10638585" y="3694626"/>
              <a:ext cx="163412" cy="432554"/>
            </a:xfrm>
            <a:custGeom>
              <a:avLst/>
              <a:gdLst>
                <a:gd name="connsiteX0" fmla="*/ 0 w 736979"/>
                <a:gd name="connsiteY0" fmla="*/ 1416939 h 1416939"/>
                <a:gd name="connsiteX1" fmla="*/ 736979 w 736979"/>
                <a:gd name="connsiteY1" fmla="*/ 0 h 1416939"/>
                <a:gd name="connsiteX2" fmla="*/ 736979 w 736979"/>
                <a:gd name="connsiteY2" fmla="*/ 1416939 h 1416939"/>
                <a:gd name="connsiteX3" fmla="*/ 0 w 736979"/>
                <a:gd name="connsiteY3" fmla="*/ 1416939 h 1416939"/>
                <a:gd name="connsiteX0" fmla="*/ 0 w 586854"/>
                <a:gd name="connsiteY0" fmla="*/ 1553417 h 1553417"/>
                <a:gd name="connsiteX1" fmla="*/ 586854 w 586854"/>
                <a:gd name="connsiteY1" fmla="*/ 0 h 1553417"/>
                <a:gd name="connsiteX2" fmla="*/ 586854 w 586854"/>
                <a:gd name="connsiteY2" fmla="*/ 1416939 h 1553417"/>
                <a:gd name="connsiteX3" fmla="*/ 0 w 586854"/>
                <a:gd name="connsiteY3" fmla="*/ 1553417 h 155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854" h="1553417">
                  <a:moveTo>
                    <a:pt x="0" y="1553417"/>
                  </a:moveTo>
                  <a:lnTo>
                    <a:pt x="586854" y="0"/>
                  </a:lnTo>
                  <a:lnTo>
                    <a:pt x="586854" y="1416939"/>
                  </a:lnTo>
                  <a:lnTo>
                    <a:pt x="0" y="1553417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16FEF8"/>
                  </a:gs>
                  <a:gs pos="100000">
                    <a:srgbClr val="2CA3A6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等腰三角形 71"/>
            <p:cNvSpPr/>
            <p:nvPr/>
          </p:nvSpPr>
          <p:spPr>
            <a:xfrm rot="20630478" flipH="1">
              <a:off x="10794187" y="3643407"/>
              <a:ext cx="205214" cy="428753"/>
            </a:xfrm>
            <a:custGeom>
              <a:avLst/>
              <a:gdLst>
                <a:gd name="connsiteX0" fmla="*/ 0 w 736979"/>
                <a:gd name="connsiteY0" fmla="*/ 1416939 h 1416939"/>
                <a:gd name="connsiteX1" fmla="*/ 736979 w 736979"/>
                <a:gd name="connsiteY1" fmla="*/ 0 h 1416939"/>
                <a:gd name="connsiteX2" fmla="*/ 736979 w 736979"/>
                <a:gd name="connsiteY2" fmla="*/ 1416939 h 1416939"/>
                <a:gd name="connsiteX3" fmla="*/ 0 w 736979"/>
                <a:gd name="connsiteY3" fmla="*/ 1416939 h 1416939"/>
                <a:gd name="connsiteX0" fmla="*/ 0 w 736979"/>
                <a:gd name="connsiteY0" fmla="*/ 1539768 h 1539768"/>
                <a:gd name="connsiteX1" fmla="*/ 736979 w 736979"/>
                <a:gd name="connsiteY1" fmla="*/ 0 h 1539768"/>
                <a:gd name="connsiteX2" fmla="*/ 736979 w 736979"/>
                <a:gd name="connsiteY2" fmla="*/ 1416939 h 1539768"/>
                <a:gd name="connsiteX3" fmla="*/ 0 w 736979"/>
                <a:gd name="connsiteY3" fmla="*/ 1539768 h 15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979" h="1539768">
                  <a:moveTo>
                    <a:pt x="0" y="1539768"/>
                  </a:moveTo>
                  <a:lnTo>
                    <a:pt x="736979" y="0"/>
                  </a:lnTo>
                  <a:lnTo>
                    <a:pt x="736979" y="1416939"/>
                  </a:lnTo>
                  <a:lnTo>
                    <a:pt x="0" y="1539768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16FEF8"/>
                  </a:gs>
                  <a:gs pos="100000">
                    <a:srgbClr val="2CA3A6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26" name="直接连接符 25"/>
            <p:cNvCxnSpPr>
              <a:stCxn id="18" idx="0"/>
              <a:endCxn id="20" idx="0"/>
            </p:cNvCxnSpPr>
            <p:nvPr/>
          </p:nvCxnSpPr>
          <p:spPr>
            <a:xfrm rot="20630478" flipV="1">
              <a:off x="10694192" y="4086355"/>
              <a:ext cx="368627" cy="3800"/>
            </a:xfrm>
            <a:prstGeom prst="line">
              <a:avLst/>
            </a:prstGeom>
            <a:ln>
              <a:gradFill>
                <a:gsLst>
                  <a:gs pos="0">
                    <a:srgbClr val="16FEF8"/>
                  </a:gs>
                  <a:gs pos="100000">
                    <a:srgbClr val="2CA3A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等腰三角形 32"/>
          <p:cNvSpPr/>
          <p:nvPr/>
        </p:nvSpPr>
        <p:spPr>
          <a:xfrm rot="3833984">
            <a:off x="2053435" y="5581781"/>
            <a:ext cx="580571" cy="570379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2CA3A6"/>
                </a:gs>
                <a:gs pos="100000">
                  <a:srgbClr val="16FEF8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等腰三角形 95"/>
          <p:cNvSpPr/>
          <p:nvPr/>
        </p:nvSpPr>
        <p:spPr>
          <a:xfrm rot="1860564">
            <a:off x="2071647" y="5660831"/>
            <a:ext cx="580571" cy="565776"/>
          </a:xfrm>
          <a:custGeom>
            <a:avLst/>
            <a:gdLst>
              <a:gd name="connsiteX0" fmla="*/ 0 w 580571"/>
              <a:gd name="connsiteY0" fmla="*/ 570379 h 570379"/>
              <a:gd name="connsiteX1" fmla="*/ 290286 w 580571"/>
              <a:gd name="connsiteY1" fmla="*/ 0 h 570379"/>
              <a:gd name="connsiteX2" fmla="*/ 580571 w 580571"/>
              <a:gd name="connsiteY2" fmla="*/ 570379 h 570379"/>
              <a:gd name="connsiteX3" fmla="*/ 0 w 580571"/>
              <a:gd name="connsiteY3" fmla="*/ 570379 h 570379"/>
              <a:gd name="connsiteX0" fmla="*/ 0 w 580571"/>
              <a:gd name="connsiteY0" fmla="*/ 565776 h 565776"/>
              <a:gd name="connsiteX1" fmla="*/ 388594 w 580571"/>
              <a:gd name="connsiteY1" fmla="*/ 0 h 565776"/>
              <a:gd name="connsiteX2" fmla="*/ 580571 w 580571"/>
              <a:gd name="connsiteY2" fmla="*/ 565776 h 565776"/>
              <a:gd name="connsiteX3" fmla="*/ 0 w 580571"/>
              <a:gd name="connsiteY3" fmla="*/ 565776 h 56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571" h="565776">
                <a:moveTo>
                  <a:pt x="0" y="565776"/>
                </a:moveTo>
                <a:lnTo>
                  <a:pt x="388594" y="0"/>
                </a:lnTo>
                <a:lnTo>
                  <a:pt x="580571" y="565776"/>
                </a:lnTo>
                <a:lnTo>
                  <a:pt x="0" y="565776"/>
                </a:lnTo>
                <a:close/>
              </a:path>
            </a:pathLst>
          </a:custGeom>
          <a:noFill/>
          <a:ln>
            <a:solidFill>
              <a:srgbClr val="16FEF8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886203" y="1204916"/>
            <a:ext cx="4445793" cy="4445793"/>
          </a:xfrm>
          <a:prstGeom prst="ellipse">
            <a:avLst/>
          </a:prstGeom>
          <a:noFill/>
          <a:ln w="19050">
            <a:solidFill>
              <a:schemeClr val="bg1">
                <a:lumMod val="5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514850" y="4970263"/>
            <a:ext cx="325041" cy="325041"/>
          </a:xfrm>
          <a:prstGeom prst="ellipse">
            <a:avLst/>
          </a:prstGeom>
          <a:solidFill>
            <a:schemeClr val="bg1">
              <a:lumMod val="6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874174" y="192888"/>
            <a:ext cx="6469852" cy="6469850"/>
          </a:xfrm>
          <a:prstGeom prst="ellipse">
            <a:avLst/>
          </a:prstGeom>
          <a:noFill/>
          <a:ln w="19050">
            <a:solidFill>
              <a:schemeClr val="bg1">
                <a:lumMod val="5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067174" y="361950"/>
            <a:ext cx="650082" cy="650082"/>
          </a:xfrm>
          <a:prstGeom prst="ellipse">
            <a:avLst/>
          </a:prstGeom>
          <a:solidFill>
            <a:schemeClr val="bg1">
              <a:lumMod val="6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3463233" y="5295304"/>
            <a:ext cx="241102" cy="241102"/>
          </a:xfrm>
          <a:prstGeom prst="ellipse">
            <a:avLst/>
          </a:prstGeom>
          <a:solidFill>
            <a:schemeClr val="bg1">
              <a:lumMod val="6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785496" y="611690"/>
            <a:ext cx="241102" cy="241102"/>
          </a:xfrm>
          <a:prstGeom prst="ellipse">
            <a:avLst/>
          </a:prstGeom>
          <a:solidFill>
            <a:schemeClr val="bg1">
              <a:lumMod val="6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066284" y="4543065"/>
            <a:ext cx="1063637" cy="1063637"/>
          </a:xfrm>
          <a:prstGeom prst="ellipse">
            <a:avLst/>
          </a:prstGeom>
          <a:solidFill>
            <a:srgbClr val="38F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223093" y="1644206"/>
            <a:ext cx="9772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prstClr val="white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Lab </a:t>
            </a:r>
            <a:r>
              <a:rPr lang="en-US" altLang="zh-CN" sz="7200" dirty="0" err="1" smtClean="0">
                <a:solidFill>
                  <a:prstClr val="white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Presnetation</a:t>
            </a:r>
            <a:r>
              <a:rPr lang="en-US" altLang="zh-CN" sz="7200" dirty="0" smtClean="0">
                <a:solidFill>
                  <a:prstClr val="white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Q&amp;A</a:t>
            </a:r>
            <a:endParaRPr lang="zh-CN" altLang="en-US" sz="7200" dirty="0">
              <a:solidFill>
                <a:prstClr val="white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47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6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75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文本框 8"/>
          <p:cNvSpPr txBox="1"/>
          <p:nvPr>
            <p:custDataLst>
              <p:tags r:id="rId1"/>
            </p:custDataLst>
          </p:nvPr>
        </p:nvSpPr>
        <p:spPr>
          <a:xfrm>
            <a:off x="5309550" y="1838669"/>
            <a:ext cx="1285426" cy="2281630"/>
          </a:xfrm>
          <a:custGeom>
            <a:avLst/>
            <a:gdLst/>
            <a:ahLst/>
            <a:cxnLst/>
            <a:rect l="l" t="t" r="r" b="b"/>
            <a:pathLst>
              <a:path w="375047" h="665708">
                <a:moveTo>
                  <a:pt x="224582" y="0"/>
                </a:moveTo>
                <a:lnTo>
                  <a:pt x="375047" y="0"/>
                </a:lnTo>
                <a:lnTo>
                  <a:pt x="375047" y="665708"/>
                </a:lnTo>
                <a:lnTo>
                  <a:pt x="191095" y="665708"/>
                </a:lnTo>
                <a:lnTo>
                  <a:pt x="191095" y="229493"/>
                </a:lnTo>
                <a:cubicBezTo>
                  <a:pt x="161330" y="252115"/>
                  <a:pt x="132531" y="270421"/>
                  <a:pt x="104700" y="284410"/>
                </a:cubicBezTo>
                <a:cubicBezTo>
                  <a:pt x="76870" y="298400"/>
                  <a:pt x="41969" y="311795"/>
                  <a:pt x="0" y="324594"/>
                </a:cubicBezTo>
                <a:lnTo>
                  <a:pt x="0" y="175468"/>
                </a:lnTo>
                <a:cubicBezTo>
                  <a:pt x="61912" y="155525"/>
                  <a:pt x="109984" y="131564"/>
                  <a:pt x="144214" y="103584"/>
                </a:cubicBezTo>
                <a:cubicBezTo>
                  <a:pt x="178445" y="75605"/>
                  <a:pt x="205234" y="41076"/>
                  <a:pt x="224582" y="0"/>
                </a:cubicBezTo>
                <a:close/>
              </a:path>
            </a:pathLst>
          </a:custGeom>
          <a:noFill/>
          <a:ln>
            <a:solidFill>
              <a:srgbClr val="1D6B6D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 dirty="0">
              <a:ln>
                <a:solidFill>
                  <a:srgbClr val="2A979A"/>
                </a:solidFill>
              </a:ln>
              <a:noFill/>
              <a:latin typeface="Arial Black" panose="020B0A04020102020204" pitchFamily="34" charset="0"/>
              <a:ea typeface="方正姚体" panose="02010601030101010101" pitchFamily="2" charset="-122"/>
            </a:endParaRPr>
          </a:p>
        </p:txBody>
      </p:sp>
      <p:sp>
        <p:nvSpPr>
          <p:cNvPr id="6" name="PA_文本框 8"/>
          <p:cNvSpPr txBox="1"/>
          <p:nvPr>
            <p:custDataLst>
              <p:tags r:id="rId2"/>
            </p:custDataLst>
          </p:nvPr>
        </p:nvSpPr>
        <p:spPr>
          <a:xfrm>
            <a:off x="5257043" y="1843682"/>
            <a:ext cx="1285426" cy="2281630"/>
          </a:xfrm>
          <a:custGeom>
            <a:avLst/>
            <a:gdLst/>
            <a:ahLst/>
            <a:cxnLst/>
            <a:rect l="l" t="t" r="r" b="b"/>
            <a:pathLst>
              <a:path w="375047" h="665708">
                <a:moveTo>
                  <a:pt x="224582" y="0"/>
                </a:moveTo>
                <a:lnTo>
                  <a:pt x="375047" y="0"/>
                </a:lnTo>
                <a:lnTo>
                  <a:pt x="375047" y="665708"/>
                </a:lnTo>
                <a:lnTo>
                  <a:pt x="191095" y="665708"/>
                </a:lnTo>
                <a:lnTo>
                  <a:pt x="191095" y="229493"/>
                </a:lnTo>
                <a:cubicBezTo>
                  <a:pt x="161330" y="252115"/>
                  <a:pt x="132531" y="270421"/>
                  <a:pt x="104700" y="284410"/>
                </a:cubicBezTo>
                <a:cubicBezTo>
                  <a:pt x="76870" y="298400"/>
                  <a:pt x="41969" y="311795"/>
                  <a:pt x="0" y="324594"/>
                </a:cubicBezTo>
                <a:lnTo>
                  <a:pt x="0" y="175468"/>
                </a:lnTo>
                <a:cubicBezTo>
                  <a:pt x="61912" y="155525"/>
                  <a:pt x="109984" y="131564"/>
                  <a:pt x="144214" y="103584"/>
                </a:cubicBezTo>
                <a:cubicBezTo>
                  <a:pt x="178445" y="75605"/>
                  <a:pt x="205234" y="41076"/>
                  <a:pt x="224582" y="0"/>
                </a:cubicBezTo>
                <a:close/>
              </a:path>
            </a:pathLst>
          </a:custGeom>
          <a:noFill/>
          <a:ln>
            <a:solidFill>
              <a:srgbClr val="1D6B6D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 dirty="0">
              <a:ln>
                <a:solidFill>
                  <a:srgbClr val="2A979A"/>
                </a:solidFill>
              </a:ln>
              <a:noFill/>
              <a:latin typeface="Arial Black" panose="020B0A04020102020204" pitchFamily="34" charset="0"/>
              <a:ea typeface="方正姚体" panose="02010601030101010101" pitchFamily="2" charset="-122"/>
            </a:endParaRPr>
          </a:p>
        </p:txBody>
      </p:sp>
      <p:sp>
        <p:nvSpPr>
          <p:cNvPr id="7" name="PA_文本框 8"/>
          <p:cNvSpPr txBox="1"/>
          <p:nvPr>
            <p:custDataLst>
              <p:tags r:id="rId3"/>
            </p:custDataLst>
          </p:nvPr>
        </p:nvSpPr>
        <p:spPr>
          <a:xfrm>
            <a:off x="5284339" y="1833656"/>
            <a:ext cx="1285426" cy="2281630"/>
          </a:xfrm>
          <a:custGeom>
            <a:avLst/>
            <a:gdLst/>
            <a:ahLst/>
            <a:cxnLst/>
            <a:rect l="l" t="t" r="r" b="b"/>
            <a:pathLst>
              <a:path w="375047" h="665708">
                <a:moveTo>
                  <a:pt x="224582" y="0"/>
                </a:moveTo>
                <a:lnTo>
                  <a:pt x="375047" y="0"/>
                </a:lnTo>
                <a:lnTo>
                  <a:pt x="375047" y="665708"/>
                </a:lnTo>
                <a:lnTo>
                  <a:pt x="191095" y="665708"/>
                </a:lnTo>
                <a:lnTo>
                  <a:pt x="191095" y="229493"/>
                </a:lnTo>
                <a:cubicBezTo>
                  <a:pt x="161330" y="252115"/>
                  <a:pt x="132531" y="270421"/>
                  <a:pt x="104700" y="284410"/>
                </a:cubicBezTo>
                <a:cubicBezTo>
                  <a:pt x="76870" y="298400"/>
                  <a:pt x="41969" y="311795"/>
                  <a:pt x="0" y="324594"/>
                </a:cubicBezTo>
                <a:lnTo>
                  <a:pt x="0" y="175468"/>
                </a:lnTo>
                <a:cubicBezTo>
                  <a:pt x="61912" y="155525"/>
                  <a:pt x="109984" y="131564"/>
                  <a:pt x="144214" y="103584"/>
                </a:cubicBezTo>
                <a:cubicBezTo>
                  <a:pt x="178445" y="75605"/>
                  <a:pt x="205234" y="41076"/>
                  <a:pt x="224582" y="0"/>
                </a:cubicBezTo>
                <a:close/>
              </a:path>
            </a:pathLst>
          </a:custGeom>
          <a:noFill/>
          <a:ln>
            <a:solidFill>
              <a:srgbClr val="1D6B6D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 dirty="0">
              <a:ln>
                <a:solidFill>
                  <a:srgbClr val="2A979A"/>
                </a:solidFill>
              </a:ln>
              <a:noFill/>
              <a:latin typeface="Arial Black" panose="020B0A04020102020204" pitchFamily="34" charset="0"/>
              <a:ea typeface="方正姚体" panose="02010601030101010101" pitchFamily="2" charset="-122"/>
            </a:endParaRPr>
          </a:p>
        </p:txBody>
      </p:sp>
      <p:sp>
        <p:nvSpPr>
          <p:cNvPr id="8" name="PA_文本框 6"/>
          <p:cNvSpPr txBox="1"/>
          <p:nvPr>
            <p:custDataLst>
              <p:tags r:id="rId4"/>
            </p:custDataLst>
          </p:nvPr>
        </p:nvSpPr>
        <p:spPr>
          <a:xfrm>
            <a:off x="5349275" y="1843682"/>
            <a:ext cx="1285426" cy="2281630"/>
          </a:xfrm>
          <a:custGeom>
            <a:avLst/>
            <a:gdLst/>
            <a:ahLst/>
            <a:cxnLst/>
            <a:rect l="l" t="t" r="r" b="b"/>
            <a:pathLst>
              <a:path w="375047" h="665708">
                <a:moveTo>
                  <a:pt x="224582" y="0"/>
                </a:moveTo>
                <a:lnTo>
                  <a:pt x="375047" y="0"/>
                </a:lnTo>
                <a:lnTo>
                  <a:pt x="375047" y="665708"/>
                </a:lnTo>
                <a:lnTo>
                  <a:pt x="191095" y="665708"/>
                </a:lnTo>
                <a:lnTo>
                  <a:pt x="191095" y="229493"/>
                </a:lnTo>
                <a:cubicBezTo>
                  <a:pt x="161330" y="252115"/>
                  <a:pt x="132532" y="270421"/>
                  <a:pt x="104701" y="284410"/>
                </a:cubicBezTo>
                <a:cubicBezTo>
                  <a:pt x="76870" y="298400"/>
                  <a:pt x="41970" y="311795"/>
                  <a:pt x="0" y="324594"/>
                </a:cubicBezTo>
                <a:lnTo>
                  <a:pt x="0" y="175468"/>
                </a:lnTo>
                <a:cubicBezTo>
                  <a:pt x="61913" y="155525"/>
                  <a:pt x="109984" y="131564"/>
                  <a:pt x="144215" y="103584"/>
                </a:cubicBezTo>
                <a:cubicBezTo>
                  <a:pt x="178445" y="75605"/>
                  <a:pt x="205234" y="41076"/>
                  <a:pt x="224582" y="0"/>
                </a:cubicBezTo>
                <a:close/>
              </a:path>
            </a:pathLst>
          </a:custGeom>
          <a:solidFill>
            <a:srgbClr val="16FEF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7200" dirty="0">
              <a:solidFill>
                <a:srgbClr val="3AC7CA"/>
              </a:solidFill>
              <a:latin typeface="Arial Black" panose="020B0A04020102020204" pitchFamily="34" charset="0"/>
              <a:ea typeface="方正姚体" panose="02010601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476463" y="1214650"/>
            <a:ext cx="3261815" cy="3261815"/>
          </a:xfrm>
          <a:prstGeom prst="ellipse">
            <a:avLst/>
          </a:prstGeom>
          <a:noFill/>
          <a:ln>
            <a:solidFill>
              <a:srgbClr val="1DFFFA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094326" y="832513"/>
            <a:ext cx="4026090" cy="4026090"/>
          </a:xfrm>
          <a:prstGeom prst="ellips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 rot="19396915">
            <a:off x="6119675" y="4264047"/>
            <a:ext cx="355100" cy="300799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151223" y="2076639"/>
            <a:ext cx="144000" cy="144000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5939389" y="4537880"/>
            <a:ext cx="313899" cy="259308"/>
          </a:xfrm>
          <a:prstGeom prst="triangle">
            <a:avLst/>
          </a:prstGeom>
          <a:solidFill>
            <a:srgbClr val="86C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390766" y="5175993"/>
            <a:ext cx="1637732" cy="423081"/>
          </a:xfrm>
          <a:prstGeom prst="roundRect">
            <a:avLst>
              <a:gd name="adj" fmla="val 50000"/>
            </a:avLst>
          </a:prstGeom>
          <a:solidFill>
            <a:srgbClr val="00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255616" y="5230163"/>
            <a:ext cx="190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29878" y="5720591"/>
            <a:ext cx="615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 Brief introduction to the Acoustic Side Channel Attack.</a:t>
            </a:r>
            <a:endParaRPr lang="zh-CN" altLang="en-US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39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00"/>
                            </p:stCondLst>
                            <p:childTnLst>
                              <p:par>
                                <p:cTn id="31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C 0.11953 0.01204 0.14804 -0.29884 0.08528 -0.38194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-1907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9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4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8" grpId="1" animBg="1"/>
      <p:bldP spid="2" grpId="0" animBg="1"/>
      <p:bldP spid="11" grpId="0" animBg="1"/>
      <p:bldP spid="4" grpId="0" animBg="1"/>
      <p:bldP spid="4" grpId="1" animBg="1"/>
      <p:bldP spid="4" grpId="2" animBg="1"/>
      <p:bldP spid="12" grpId="0" animBg="1"/>
      <p:bldP spid="10" grpId="0" animBg="1"/>
      <p:bldP spid="10" grpId="1" animBg="1"/>
      <p:bldP spid="35" grpId="0" animBg="1"/>
      <p:bldP spid="34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6FEF8">
                  <a:alpha val="9000"/>
                </a:srgbClr>
              </a:gs>
              <a:gs pos="49500">
                <a:srgbClr val="19A3B4">
                  <a:alpha val="49000"/>
                </a:srgbClr>
              </a:gs>
              <a:gs pos="100000">
                <a:srgbClr val="1C476E">
                  <a:alpha val="45000"/>
                </a:srgbClr>
              </a:gs>
            </a:gsLst>
            <a:path path="circle">
              <a:fillToRect l="100000" t="100000"/>
            </a:path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206103" y="778505"/>
            <a:ext cx="329460" cy="548038"/>
            <a:chOff x="5414428" y="1860951"/>
            <a:chExt cx="1377658" cy="2291656"/>
          </a:xfrm>
        </p:grpSpPr>
        <p:sp>
          <p:nvSpPr>
            <p:cNvPr id="54" name="PA_文本框 8"/>
            <p:cNvSpPr txBox="1"/>
            <p:nvPr>
              <p:custDataLst>
                <p:tags r:id="rId1"/>
              </p:custDataLst>
            </p:nvPr>
          </p:nvSpPr>
          <p:spPr>
            <a:xfrm>
              <a:off x="5466935" y="1865964"/>
              <a:ext cx="1285426" cy="2281630"/>
            </a:xfrm>
            <a:custGeom>
              <a:avLst/>
              <a:gdLst/>
              <a:ahLst/>
              <a:cxnLst/>
              <a:rect l="l" t="t" r="r" b="b"/>
              <a:pathLst>
                <a:path w="375047" h="665708">
                  <a:moveTo>
                    <a:pt x="224582" y="0"/>
                  </a:moveTo>
                  <a:lnTo>
                    <a:pt x="375047" y="0"/>
                  </a:lnTo>
                  <a:lnTo>
                    <a:pt x="375047" y="665708"/>
                  </a:lnTo>
                  <a:lnTo>
                    <a:pt x="191095" y="665708"/>
                  </a:lnTo>
                  <a:lnTo>
                    <a:pt x="191095" y="229493"/>
                  </a:lnTo>
                  <a:cubicBezTo>
                    <a:pt x="161330" y="252115"/>
                    <a:pt x="132531" y="270421"/>
                    <a:pt x="104700" y="284410"/>
                  </a:cubicBezTo>
                  <a:cubicBezTo>
                    <a:pt x="76870" y="298400"/>
                    <a:pt x="41969" y="311795"/>
                    <a:pt x="0" y="324594"/>
                  </a:cubicBezTo>
                  <a:lnTo>
                    <a:pt x="0" y="175468"/>
                  </a:lnTo>
                  <a:cubicBezTo>
                    <a:pt x="61912" y="155525"/>
                    <a:pt x="109984" y="131564"/>
                    <a:pt x="144214" y="103584"/>
                  </a:cubicBezTo>
                  <a:cubicBezTo>
                    <a:pt x="178445" y="75605"/>
                    <a:pt x="205234" y="41076"/>
                    <a:pt x="224582" y="0"/>
                  </a:cubicBezTo>
                  <a:close/>
                </a:path>
              </a:pathLst>
            </a:custGeom>
            <a:noFill/>
            <a:ln>
              <a:solidFill>
                <a:srgbClr val="1D6B6D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7200" dirty="0">
                <a:ln>
                  <a:solidFill>
                    <a:srgbClr val="2A979A"/>
                  </a:solidFill>
                </a:ln>
                <a:noFill/>
                <a:latin typeface="Arial Black" panose="020B0A04020102020204" pitchFamily="34" charset="0"/>
                <a:ea typeface="方正姚体" panose="02010601030101010101" pitchFamily="2" charset="-122"/>
              </a:endParaRPr>
            </a:p>
          </p:txBody>
        </p:sp>
        <p:sp>
          <p:nvSpPr>
            <p:cNvPr id="55" name="PA_文本框 8"/>
            <p:cNvSpPr txBox="1"/>
            <p:nvPr>
              <p:custDataLst>
                <p:tags r:id="rId2"/>
              </p:custDataLst>
            </p:nvPr>
          </p:nvSpPr>
          <p:spPr>
            <a:xfrm>
              <a:off x="5414428" y="1870977"/>
              <a:ext cx="1285426" cy="2281630"/>
            </a:xfrm>
            <a:custGeom>
              <a:avLst/>
              <a:gdLst/>
              <a:ahLst/>
              <a:cxnLst/>
              <a:rect l="l" t="t" r="r" b="b"/>
              <a:pathLst>
                <a:path w="375047" h="665708">
                  <a:moveTo>
                    <a:pt x="224582" y="0"/>
                  </a:moveTo>
                  <a:lnTo>
                    <a:pt x="375047" y="0"/>
                  </a:lnTo>
                  <a:lnTo>
                    <a:pt x="375047" y="665708"/>
                  </a:lnTo>
                  <a:lnTo>
                    <a:pt x="191095" y="665708"/>
                  </a:lnTo>
                  <a:lnTo>
                    <a:pt x="191095" y="229493"/>
                  </a:lnTo>
                  <a:cubicBezTo>
                    <a:pt x="161330" y="252115"/>
                    <a:pt x="132531" y="270421"/>
                    <a:pt x="104700" y="284410"/>
                  </a:cubicBezTo>
                  <a:cubicBezTo>
                    <a:pt x="76870" y="298400"/>
                    <a:pt x="41969" y="311795"/>
                    <a:pt x="0" y="324594"/>
                  </a:cubicBezTo>
                  <a:lnTo>
                    <a:pt x="0" y="175468"/>
                  </a:lnTo>
                  <a:cubicBezTo>
                    <a:pt x="61912" y="155525"/>
                    <a:pt x="109984" y="131564"/>
                    <a:pt x="144214" y="103584"/>
                  </a:cubicBezTo>
                  <a:cubicBezTo>
                    <a:pt x="178445" y="75605"/>
                    <a:pt x="205234" y="41076"/>
                    <a:pt x="224582" y="0"/>
                  </a:cubicBezTo>
                  <a:close/>
                </a:path>
              </a:pathLst>
            </a:custGeom>
            <a:noFill/>
            <a:ln>
              <a:solidFill>
                <a:srgbClr val="1D6B6D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7200" dirty="0">
                <a:ln>
                  <a:solidFill>
                    <a:srgbClr val="2A979A"/>
                  </a:solidFill>
                </a:ln>
                <a:noFill/>
                <a:latin typeface="Arial Black" panose="020B0A04020102020204" pitchFamily="34" charset="0"/>
                <a:ea typeface="方正姚体" panose="02010601030101010101" pitchFamily="2" charset="-122"/>
              </a:endParaRPr>
            </a:p>
          </p:txBody>
        </p:sp>
        <p:sp>
          <p:nvSpPr>
            <p:cNvPr id="56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5441724" y="1860951"/>
              <a:ext cx="1285426" cy="2281630"/>
            </a:xfrm>
            <a:custGeom>
              <a:avLst/>
              <a:gdLst/>
              <a:ahLst/>
              <a:cxnLst/>
              <a:rect l="l" t="t" r="r" b="b"/>
              <a:pathLst>
                <a:path w="375047" h="665708">
                  <a:moveTo>
                    <a:pt x="224582" y="0"/>
                  </a:moveTo>
                  <a:lnTo>
                    <a:pt x="375047" y="0"/>
                  </a:lnTo>
                  <a:lnTo>
                    <a:pt x="375047" y="665708"/>
                  </a:lnTo>
                  <a:lnTo>
                    <a:pt x="191095" y="665708"/>
                  </a:lnTo>
                  <a:lnTo>
                    <a:pt x="191095" y="229493"/>
                  </a:lnTo>
                  <a:cubicBezTo>
                    <a:pt x="161330" y="252115"/>
                    <a:pt x="132531" y="270421"/>
                    <a:pt x="104700" y="284410"/>
                  </a:cubicBezTo>
                  <a:cubicBezTo>
                    <a:pt x="76870" y="298400"/>
                    <a:pt x="41969" y="311795"/>
                    <a:pt x="0" y="324594"/>
                  </a:cubicBezTo>
                  <a:lnTo>
                    <a:pt x="0" y="175468"/>
                  </a:lnTo>
                  <a:cubicBezTo>
                    <a:pt x="61912" y="155525"/>
                    <a:pt x="109984" y="131564"/>
                    <a:pt x="144214" y="103584"/>
                  </a:cubicBezTo>
                  <a:cubicBezTo>
                    <a:pt x="178445" y="75605"/>
                    <a:pt x="205234" y="41076"/>
                    <a:pt x="224582" y="0"/>
                  </a:cubicBezTo>
                  <a:close/>
                </a:path>
              </a:pathLst>
            </a:custGeom>
            <a:noFill/>
            <a:ln>
              <a:solidFill>
                <a:srgbClr val="1D6B6D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7200" dirty="0">
                <a:ln>
                  <a:solidFill>
                    <a:srgbClr val="2A979A"/>
                  </a:solidFill>
                </a:ln>
                <a:noFill/>
                <a:latin typeface="Arial Black" panose="020B0A04020102020204" pitchFamily="34" charset="0"/>
                <a:ea typeface="方正姚体" panose="02010601030101010101" pitchFamily="2" charset="-122"/>
              </a:endParaRPr>
            </a:p>
          </p:txBody>
        </p:sp>
        <p:sp>
          <p:nvSpPr>
            <p:cNvPr id="57" name="PA_文本框 6"/>
            <p:cNvSpPr txBox="1"/>
            <p:nvPr>
              <p:custDataLst>
                <p:tags r:id="rId4"/>
              </p:custDataLst>
            </p:nvPr>
          </p:nvSpPr>
          <p:spPr>
            <a:xfrm>
              <a:off x="5506660" y="1870977"/>
              <a:ext cx="1285426" cy="2281630"/>
            </a:xfrm>
            <a:custGeom>
              <a:avLst/>
              <a:gdLst/>
              <a:ahLst/>
              <a:cxnLst/>
              <a:rect l="l" t="t" r="r" b="b"/>
              <a:pathLst>
                <a:path w="375047" h="665708">
                  <a:moveTo>
                    <a:pt x="224582" y="0"/>
                  </a:moveTo>
                  <a:lnTo>
                    <a:pt x="375047" y="0"/>
                  </a:lnTo>
                  <a:lnTo>
                    <a:pt x="375047" y="665708"/>
                  </a:lnTo>
                  <a:lnTo>
                    <a:pt x="191095" y="665708"/>
                  </a:lnTo>
                  <a:lnTo>
                    <a:pt x="191095" y="229493"/>
                  </a:lnTo>
                  <a:cubicBezTo>
                    <a:pt x="161330" y="252115"/>
                    <a:pt x="132532" y="270421"/>
                    <a:pt x="104701" y="284410"/>
                  </a:cubicBezTo>
                  <a:cubicBezTo>
                    <a:pt x="76870" y="298400"/>
                    <a:pt x="41970" y="311795"/>
                    <a:pt x="0" y="324594"/>
                  </a:cubicBezTo>
                  <a:lnTo>
                    <a:pt x="0" y="175468"/>
                  </a:lnTo>
                  <a:cubicBezTo>
                    <a:pt x="61913" y="155525"/>
                    <a:pt x="109984" y="131564"/>
                    <a:pt x="144215" y="103584"/>
                  </a:cubicBezTo>
                  <a:cubicBezTo>
                    <a:pt x="178445" y="75605"/>
                    <a:pt x="205234" y="41076"/>
                    <a:pt x="224582" y="0"/>
                  </a:cubicBezTo>
                  <a:close/>
                </a:path>
              </a:pathLst>
            </a:custGeom>
            <a:solidFill>
              <a:srgbClr val="16FEF8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7200" dirty="0">
                <a:solidFill>
                  <a:srgbClr val="3AC7CA"/>
                </a:solidFill>
                <a:latin typeface="Arial Black" panose="020B0A04020102020204" pitchFamily="34" charset="0"/>
                <a:ea typeface="方正姚体" panose="02010601030101010101" pitchFamily="2" charset="-122"/>
              </a:endParaRPr>
            </a:p>
          </p:txBody>
        </p:sp>
      </p:grpSp>
      <p:sp>
        <p:nvSpPr>
          <p:cNvPr id="60" name="等腰三角形 59"/>
          <p:cNvSpPr/>
          <p:nvPr/>
        </p:nvSpPr>
        <p:spPr>
          <a:xfrm rot="18296855">
            <a:off x="1623820" y="703176"/>
            <a:ext cx="84920" cy="71935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41652" y="850261"/>
            <a:ext cx="34437" cy="34437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25" y="2428019"/>
            <a:ext cx="1858776" cy="1977719"/>
          </a:xfrm>
          <a:custGeom>
            <a:avLst/>
            <a:gdLst>
              <a:gd name="connsiteX0" fmla="*/ 962168 w 1924335"/>
              <a:gd name="connsiteY0" fmla="*/ 0 h 2232229"/>
              <a:gd name="connsiteX1" fmla="*/ 1924335 w 1924335"/>
              <a:gd name="connsiteY1" fmla="*/ 481084 h 2232229"/>
              <a:gd name="connsiteX2" fmla="*/ 1924335 w 1924335"/>
              <a:gd name="connsiteY2" fmla="*/ 1751145 h 2232229"/>
              <a:gd name="connsiteX3" fmla="*/ 962168 w 1924335"/>
              <a:gd name="connsiteY3" fmla="*/ 2232229 h 2232229"/>
              <a:gd name="connsiteX4" fmla="*/ 0 w 1924335"/>
              <a:gd name="connsiteY4" fmla="*/ 1751145 h 2232229"/>
              <a:gd name="connsiteX5" fmla="*/ 0 w 1924335"/>
              <a:gd name="connsiteY5" fmla="*/ 481084 h 223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4335" h="2232229">
                <a:moveTo>
                  <a:pt x="962168" y="0"/>
                </a:moveTo>
                <a:lnTo>
                  <a:pt x="1924335" y="481084"/>
                </a:lnTo>
                <a:lnTo>
                  <a:pt x="1924335" y="1751145"/>
                </a:lnTo>
                <a:lnTo>
                  <a:pt x="962168" y="2232229"/>
                </a:lnTo>
                <a:lnTo>
                  <a:pt x="0" y="1751145"/>
                </a:lnTo>
                <a:lnTo>
                  <a:pt x="0" y="481084"/>
                </a:lnTo>
                <a:close/>
              </a:path>
            </a:pathLst>
          </a:custGeom>
          <a:ln w="12700">
            <a:solidFill>
              <a:srgbClr val="33BCBF"/>
            </a:solidFill>
          </a:ln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8" r="34717"/>
          <a:stretch>
            <a:fillRect/>
          </a:stretch>
        </p:blipFill>
        <p:spPr>
          <a:xfrm>
            <a:off x="8200128" y="2502043"/>
            <a:ext cx="1554697" cy="1803448"/>
          </a:xfrm>
          <a:custGeom>
            <a:avLst/>
            <a:gdLst>
              <a:gd name="connsiteX0" fmla="*/ 777348 w 1554697"/>
              <a:gd name="connsiteY0" fmla="*/ 0 h 1803448"/>
              <a:gd name="connsiteX1" fmla="*/ 777350 w 1554697"/>
              <a:gd name="connsiteY1" fmla="*/ 0 h 1803448"/>
              <a:gd name="connsiteX2" fmla="*/ 1554697 w 1554697"/>
              <a:gd name="connsiteY2" fmla="*/ 388674 h 1803448"/>
              <a:gd name="connsiteX3" fmla="*/ 1554697 w 1554697"/>
              <a:gd name="connsiteY3" fmla="*/ 1414774 h 1803448"/>
              <a:gd name="connsiteX4" fmla="*/ 777349 w 1554697"/>
              <a:gd name="connsiteY4" fmla="*/ 1803448 h 1803448"/>
              <a:gd name="connsiteX5" fmla="*/ 0 w 1554697"/>
              <a:gd name="connsiteY5" fmla="*/ 1414774 h 1803448"/>
              <a:gd name="connsiteX6" fmla="*/ 0 w 1554697"/>
              <a:gd name="connsiteY6" fmla="*/ 388674 h 180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697" h="1803448">
                <a:moveTo>
                  <a:pt x="777348" y="0"/>
                </a:moveTo>
                <a:lnTo>
                  <a:pt x="777350" y="0"/>
                </a:lnTo>
                <a:lnTo>
                  <a:pt x="1554697" y="388674"/>
                </a:lnTo>
                <a:lnTo>
                  <a:pt x="1554697" y="1414774"/>
                </a:lnTo>
                <a:lnTo>
                  <a:pt x="777349" y="1803448"/>
                </a:lnTo>
                <a:lnTo>
                  <a:pt x="0" y="1414774"/>
                </a:lnTo>
                <a:lnTo>
                  <a:pt x="0" y="388674"/>
                </a:lnTo>
                <a:close/>
              </a:path>
            </a:pathLst>
          </a:custGeom>
          <a:ln w="12700">
            <a:solidFill>
              <a:srgbClr val="33BCBF"/>
            </a:solidFill>
          </a:ln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328" y="2469985"/>
            <a:ext cx="1981266" cy="1922661"/>
          </a:xfrm>
          <a:custGeom>
            <a:avLst/>
            <a:gdLst>
              <a:gd name="connsiteX0" fmla="*/ 781648 w 1568281"/>
              <a:gd name="connsiteY0" fmla="*/ 0 h 1817960"/>
              <a:gd name="connsiteX1" fmla="*/ 786634 w 1568281"/>
              <a:gd name="connsiteY1" fmla="*/ 0 h 1817960"/>
              <a:gd name="connsiteX2" fmla="*/ 1568281 w 1568281"/>
              <a:gd name="connsiteY2" fmla="*/ 390824 h 1817960"/>
              <a:gd name="connsiteX3" fmla="*/ 1568281 w 1568281"/>
              <a:gd name="connsiteY3" fmla="*/ 1425890 h 1817960"/>
              <a:gd name="connsiteX4" fmla="*/ 784141 w 1568281"/>
              <a:gd name="connsiteY4" fmla="*/ 1817960 h 1817960"/>
              <a:gd name="connsiteX5" fmla="*/ 0 w 1568281"/>
              <a:gd name="connsiteY5" fmla="*/ 1425890 h 1817960"/>
              <a:gd name="connsiteX6" fmla="*/ 0 w 1568281"/>
              <a:gd name="connsiteY6" fmla="*/ 390824 h 181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8281" h="1817960">
                <a:moveTo>
                  <a:pt x="781648" y="0"/>
                </a:moveTo>
                <a:lnTo>
                  <a:pt x="786634" y="0"/>
                </a:lnTo>
                <a:lnTo>
                  <a:pt x="1568281" y="390824"/>
                </a:lnTo>
                <a:lnTo>
                  <a:pt x="1568281" y="1425890"/>
                </a:lnTo>
                <a:lnTo>
                  <a:pt x="784141" y="1817960"/>
                </a:lnTo>
                <a:lnTo>
                  <a:pt x="0" y="1425890"/>
                </a:lnTo>
                <a:lnTo>
                  <a:pt x="0" y="390824"/>
                </a:lnTo>
                <a:close/>
              </a:path>
            </a:pathLst>
          </a:custGeom>
          <a:ln w="12700">
            <a:solidFill>
              <a:srgbClr val="33BCBF"/>
            </a:solidFill>
          </a:ln>
        </p:spPr>
      </p:pic>
      <p:sp>
        <p:nvSpPr>
          <p:cNvPr id="11" name="任意多边形 10"/>
          <p:cNvSpPr/>
          <p:nvPr/>
        </p:nvSpPr>
        <p:spPr>
          <a:xfrm>
            <a:off x="29028" y="14514"/>
            <a:ext cx="2249714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" fmla="*/ 2249714 w 2249714"/>
              <a:gd name="connsiteY0" fmla="*/ 0 h 1582547"/>
              <a:gd name="connsiteX1" fmla="*/ 0 w 2249714"/>
              <a:gd name="connsiteY1" fmla="*/ 1582057 h 1582547"/>
              <a:gd name="connsiteX0" fmla="*/ 2249714 w 2249714"/>
              <a:gd name="connsiteY0" fmla="*/ 0 h 1582547"/>
              <a:gd name="connsiteX1" fmla="*/ 0 w 2249714"/>
              <a:gd name="connsiteY1" fmla="*/ 1582057 h 158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95311" y="1310460"/>
            <a:ext cx="324000" cy="324000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55038" y="4621605"/>
            <a:ext cx="2353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dirty="0">
                <a:solidFill>
                  <a:schemeClr val="bg1"/>
                </a:solidFill>
              </a:rPr>
              <a:t>Power-monitoring </a:t>
            </a:r>
            <a:r>
              <a:rPr lang="fr-FR" altLang="zh-CN" dirty="0" err="1" smtClean="0">
                <a:solidFill>
                  <a:schemeClr val="bg1"/>
                </a:solidFill>
              </a:rPr>
              <a:t>attack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08425" y="389605"/>
            <a:ext cx="74249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prstClr val="white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Side Channel Attack</a:t>
            </a:r>
            <a:endParaRPr lang="en-US" altLang="zh-CN" sz="2800" dirty="0" smtClean="0">
              <a:solidFill>
                <a:prstClr val="white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US" altLang="zh-CN" sz="20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 side-channel attack is any attack based on information gained from the physical implementation of a </a:t>
            </a:r>
            <a:r>
              <a:rPr lang="en-US" altLang="zh-CN" sz="2000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cryptosystem.</a:t>
            </a:r>
            <a:endParaRPr lang="zh-CN" altLang="en-US" sz="20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ctr"/>
            <a:endParaRPr lang="zh-CN" altLang="en-US" sz="2000" dirty="0">
              <a:solidFill>
                <a:prstClr val="white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919406" y="4621605"/>
            <a:ext cx="2353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Acoustic Attack.</a:t>
            </a:r>
            <a:endParaRPr lang="zh-CN" altLang="en-US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795760" y="4621605"/>
            <a:ext cx="2353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Timing Attack </a:t>
            </a:r>
            <a:endParaRPr lang="zh-CN" altLang="en-US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003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5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11" grpId="0" animBg="1"/>
      <p:bldP spid="12" grpId="0" animBg="1"/>
      <p:bldP spid="16" grpId="0"/>
      <p:bldP spid="16" grpId="1"/>
      <p:bldP spid="17" grpId="0"/>
      <p:bldP spid="49" grpId="0"/>
      <p:bldP spid="49" grpId="1"/>
      <p:bldP spid="50" grpId="0"/>
      <p:bldP spid="5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476463" y="1201002"/>
            <a:ext cx="3261815" cy="3261815"/>
          </a:xfrm>
          <a:prstGeom prst="ellipse">
            <a:avLst/>
          </a:prstGeom>
          <a:noFill/>
          <a:ln>
            <a:solidFill>
              <a:srgbClr val="1DFFFA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094326" y="818865"/>
            <a:ext cx="4026090" cy="4026090"/>
          </a:xfrm>
          <a:prstGeom prst="ellips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 rot="18296855">
            <a:off x="7003753" y="1447949"/>
            <a:ext cx="355100" cy="300799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151223" y="2062991"/>
            <a:ext cx="144000" cy="144000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5939389" y="4524232"/>
            <a:ext cx="313899" cy="259308"/>
          </a:xfrm>
          <a:prstGeom prst="triangle">
            <a:avLst/>
          </a:prstGeom>
          <a:solidFill>
            <a:srgbClr val="86C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17991" y="1645204"/>
            <a:ext cx="1861771" cy="2271604"/>
          </a:xfrm>
          <a:custGeom>
            <a:avLst/>
            <a:gdLst/>
            <a:ahLst/>
            <a:cxnLst/>
            <a:rect l="l" t="t" r="r" b="b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noFill/>
          <a:ln>
            <a:solidFill>
              <a:srgbClr val="1D6B6D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solidFill>
                <a:srgbClr val="3AC7CA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53643" y="1626973"/>
            <a:ext cx="1861771" cy="2271604"/>
          </a:xfrm>
          <a:custGeom>
            <a:avLst/>
            <a:gdLst/>
            <a:ahLst/>
            <a:cxnLst/>
            <a:rect l="l" t="t" r="r" b="b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noFill/>
          <a:ln>
            <a:solidFill>
              <a:srgbClr val="1D6B6D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solidFill>
                <a:srgbClr val="3AC7CA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PA_文本框 28"/>
          <p:cNvSpPr txBox="1"/>
          <p:nvPr>
            <p:custDataLst>
              <p:tags r:id="rId1"/>
            </p:custDataLst>
          </p:nvPr>
        </p:nvSpPr>
        <p:spPr>
          <a:xfrm>
            <a:off x="5189295" y="1608743"/>
            <a:ext cx="1861771" cy="2271604"/>
          </a:xfrm>
          <a:custGeom>
            <a:avLst/>
            <a:gdLst/>
            <a:ahLst/>
            <a:cxnLst/>
            <a:rect l="l" t="t" r="r" b="b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noFill/>
          <a:ln>
            <a:solidFill>
              <a:srgbClr val="1D6B6D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solidFill>
                <a:srgbClr val="3AC7CA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12238" y="1626973"/>
            <a:ext cx="1861771" cy="2271604"/>
          </a:xfrm>
          <a:custGeom>
            <a:avLst/>
            <a:gdLst/>
            <a:ahLst/>
            <a:cxnLst/>
            <a:rect l="l" t="t" r="r" b="b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solidFill>
                <a:srgbClr val="3AC7CA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025006" y="5167024"/>
            <a:ext cx="2168274" cy="351028"/>
          </a:xfrm>
          <a:prstGeom prst="roundRect">
            <a:avLst>
              <a:gd name="adj" fmla="val 50000"/>
            </a:avLst>
          </a:prstGeom>
          <a:solidFill>
            <a:srgbClr val="00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08824" y="5180813"/>
            <a:ext cx="249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Related Works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036178" y="5563934"/>
            <a:ext cx="602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Methodologies for the Acoustic Side Channel Attack.</a:t>
            </a:r>
            <a:endParaRPr lang="zh-CN" altLang="en-US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9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94 0.4169 C 0.03646 0.42894 0.09193 0.11412 -0.00013 -1.85185E-6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-20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8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4" grpId="0" animBg="1"/>
      <p:bldP spid="4" grpId="1" animBg="1"/>
      <p:bldP spid="4" grpId="2" animBg="1"/>
      <p:bldP spid="12" grpId="0" animBg="1"/>
      <p:bldP spid="10" grpId="0" animBg="1"/>
      <p:bldP spid="10" grpId="1" animBg="1"/>
      <p:bldP spid="16" grpId="0" animBg="1"/>
      <p:bldP spid="17" grpId="0" animBg="1"/>
      <p:bldP spid="18" grpId="0" animBg="1"/>
      <p:bldP spid="19" grpId="0" animBg="1"/>
      <p:bldP spid="19" grpId="1" animBg="1"/>
      <p:bldP spid="20" grpId="0" animBg="1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6FEF8">
                  <a:alpha val="9000"/>
                </a:srgbClr>
              </a:gs>
              <a:gs pos="49500">
                <a:srgbClr val="19A3B4">
                  <a:alpha val="49000"/>
                </a:srgbClr>
              </a:gs>
              <a:gs pos="100000">
                <a:srgbClr val="1C476E">
                  <a:alpha val="45000"/>
                </a:srgbClr>
              </a:gs>
            </a:gsLst>
            <a:path path="circle">
              <a:fillToRect l="100000" t="100000"/>
            </a:path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76994" y="1399124"/>
            <a:ext cx="4503776" cy="5221334"/>
            <a:chOff x="2918128" y="2007787"/>
            <a:chExt cx="3437743" cy="3950298"/>
          </a:xfrm>
        </p:grpSpPr>
        <p:sp>
          <p:nvSpPr>
            <p:cNvPr id="19" name="文本框 18"/>
            <p:cNvSpPr txBox="1"/>
            <p:nvPr/>
          </p:nvSpPr>
          <p:spPr>
            <a:xfrm>
              <a:off x="3663715" y="2048731"/>
              <a:ext cx="2692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prstClr val="white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FFT</a:t>
              </a:r>
              <a:endParaRPr lang="zh-CN" altLang="en-US" sz="2800" dirty="0">
                <a:solidFill>
                  <a:prstClr val="white"/>
                </a:solidFill>
                <a:latin typeface="Adobe Gothic Std B" panose="020B0800000000000000" pitchFamily="34" charset="-128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057544" y="2007787"/>
              <a:ext cx="74558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 smtClean="0">
                  <a:solidFill>
                    <a:srgbClr val="16FEF8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01</a:t>
              </a:r>
              <a:endParaRPr lang="zh-CN" altLang="en-US" sz="3000" dirty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26398" y="2571887"/>
              <a:ext cx="2917068" cy="908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prstClr val="whit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Fourier analysis converts a signal from its original domain (often time or space) to a representation in the frequency domain and vice versa</a:t>
              </a:r>
              <a:endParaRPr lang="zh-CN" altLang="en-US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564875" y="3608293"/>
              <a:ext cx="2692156" cy="39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prstClr val="white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MFCC</a:t>
              </a:r>
              <a:endParaRPr lang="zh-CN" altLang="en-US" sz="2800" dirty="0">
                <a:solidFill>
                  <a:prstClr val="white"/>
                </a:solidFill>
                <a:latin typeface="Adobe Gothic Std B" panose="020B0800000000000000" pitchFamily="34" charset="-128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918128" y="3585142"/>
              <a:ext cx="74558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 smtClean="0">
                  <a:solidFill>
                    <a:srgbClr val="16FEF8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02</a:t>
              </a:r>
              <a:endParaRPr lang="zh-CN" altLang="en-US" sz="3000" dirty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118956" y="4002110"/>
              <a:ext cx="3099881" cy="1955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prstClr val="whit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Mel-frequency cepstrum</a:t>
              </a:r>
              <a:r>
                <a:rPr lang="en-US" altLang="zh-CN" dirty="0" smtClean="0">
                  <a:solidFill>
                    <a:prstClr val="whit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.</a:t>
              </a:r>
            </a:p>
            <a:p>
              <a:r>
                <a:rPr lang="en-US" altLang="zh-CN" dirty="0">
                  <a:solidFill>
                    <a:prstClr val="whit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MFCCs are commonly used as features in speech </a:t>
              </a:r>
              <a:r>
                <a:rPr lang="en-US" altLang="zh-CN" dirty="0" smtClean="0">
                  <a:solidFill>
                    <a:prstClr val="whit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recognition systems </a:t>
              </a:r>
              <a:r>
                <a:rPr lang="en-US" altLang="zh-CN" dirty="0">
                  <a:solidFill>
                    <a:prstClr val="whit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.</a:t>
              </a:r>
            </a:p>
            <a:p>
              <a:r>
                <a:rPr lang="en-US" altLang="zh-CN" dirty="0" smtClean="0">
                  <a:solidFill>
                    <a:prstClr val="whit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MFFCs are perceptually motivated features to match how humans perceive pitch.</a:t>
              </a:r>
            </a:p>
            <a:p>
              <a:endParaRPr lang="en-US" altLang="zh-CN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  <a:p>
              <a:endParaRPr lang="zh-CN" altLang="en-US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401242" y="1989184"/>
            <a:ext cx="3950628" cy="2041427"/>
            <a:chOff x="6401242" y="1989184"/>
            <a:chExt cx="3298327" cy="2041427"/>
          </a:xfrm>
        </p:grpSpPr>
        <p:sp>
          <p:nvSpPr>
            <p:cNvPr id="46" name="文本框 45"/>
            <p:cNvSpPr txBox="1"/>
            <p:nvPr/>
          </p:nvSpPr>
          <p:spPr>
            <a:xfrm>
              <a:off x="7007413" y="2030128"/>
              <a:ext cx="269215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prstClr val="white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Cross-Correlation</a:t>
              </a:r>
              <a:endParaRPr lang="zh-CN" altLang="en-US" sz="2800" dirty="0">
                <a:solidFill>
                  <a:prstClr val="white"/>
                </a:solidFill>
                <a:latin typeface="Adobe Gothic Std B" panose="020B0800000000000000" pitchFamily="34" charset="-128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401242" y="1989184"/>
              <a:ext cx="74558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 smtClean="0">
                  <a:solidFill>
                    <a:srgbClr val="16FEF8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03</a:t>
              </a:r>
              <a:endParaRPr lang="zh-CN" altLang="en-US" sz="3000" dirty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470098" y="2553283"/>
              <a:ext cx="28028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prstClr val="whit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cross-correlation</a:t>
              </a:r>
              <a:r>
                <a:rPr lang="en-US" altLang="zh-CN" dirty="0">
                  <a:solidFill>
                    <a:prstClr val="whit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 is a measure of similarity of two series as a function of the displacement of one relative to the other. </a:t>
              </a:r>
              <a:endParaRPr lang="zh-CN" altLang="en-US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  <a:p>
              <a:endParaRPr lang="zh-CN" altLang="en-US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60" name="等腰三角形 59"/>
          <p:cNvSpPr/>
          <p:nvPr/>
        </p:nvSpPr>
        <p:spPr>
          <a:xfrm rot="18296855">
            <a:off x="1623820" y="703176"/>
            <a:ext cx="84920" cy="71935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41652" y="850261"/>
            <a:ext cx="34437" cy="34437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4" name="任意多边形 63"/>
          <p:cNvSpPr/>
          <p:nvPr/>
        </p:nvSpPr>
        <p:spPr>
          <a:xfrm>
            <a:off x="18197" y="13648"/>
            <a:ext cx="12187451" cy="894187"/>
          </a:xfrm>
          <a:custGeom>
            <a:avLst/>
            <a:gdLst>
              <a:gd name="connsiteX0" fmla="*/ 0 w 12187451"/>
              <a:gd name="connsiteY0" fmla="*/ 13648 h 13648"/>
              <a:gd name="connsiteX1" fmla="*/ 12187451 w 12187451"/>
              <a:gd name="connsiteY1" fmla="*/ 0 h 13648"/>
              <a:gd name="connsiteX0" fmla="*/ 0 w 12187451"/>
              <a:gd name="connsiteY0" fmla="*/ 13648 h 579284"/>
              <a:gd name="connsiteX1" fmla="*/ 12187451 w 12187451"/>
              <a:gd name="connsiteY1" fmla="*/ 0 h 579284"/>
              <a:gd name="connsiteX0" fmla="*/ 0 w 12187451"/>
              <a:gd name="connsiteY0" fmla="*/ 13648 h 884488"/>
              <a:gd name="connsiteX1" fmla="*/ 12187451 w 12187451"/>
              <a:gd name="connsiteY1" fmla="*/ 0 h 884488"/>
              <a:gd name="connsiteX0" fmla="*/ 0 w 12187451"/>
              <a:gd name="connsiteY0" fmla="*/ 13648 h 894187"/>
              <a:gd name="connsiteX1" fmla="*/ 12187451 w 12187451"/>
              <a:gd name="connsiteY1" fmla="*/ 0 h 89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87451" h="894187">
                <a:moveTo>
                  <a:pt x="0" y="13648"/>
                </a:moveTo>
                <a:cubicBezTo>
                  <a:pt x="4021541" y="1291989"/>
                  <a:pt x="7974842" y="1082722"/>
                  <a:pt x="12187451" y="0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63500">
              <a:srgbClr val="93FFF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638585" y="3643407"/>
            <a:ext cx="424234" cy="483773"/>
            <a:chOff x="10638585" y="3643407"/>
            <a:chExt cx="424234" cy="483773"/>
          </a:xfrm>
        </p:grpSpPr>
        <p:sp>
          <p:nvSpPr>
            <p:cNvPr id="76" name="等腰三角形 70"/>
            <p:cNvSpPr/>
            <p:nvPr/>
          </p:nvSpPr>
          <p:spPr>
            <a:xfrm rot="20630478">
              <a:off x="10638585" y="3694626"/>
              <a:ext cx="163412" cy="432554"/>
            </a:xfrm>
            <a:custGeom>
              <a:avLst/>
              <a:gdLst>
                <a:gd name="connsiteX0" fmla="*/ 0 w 736979"/>
                <a:gd name="connsiteY0" fmla="*/ 1416939 h 1416939"/>
                <a:gd name="connsiteX1" fmla="*/ 736979 w 736979"/>
                <a:gd name="connsiteY1" fmla="*/ 0 h 1416939"/>
                <a:gd name="connsiteX2" fmla="*/ 736979 w 736979"/>
                <a:gd name="connsiteY2" fmla="*/ 1416939 h 1416939"/>
                <a:gd name="connsiteX3" fmla="*/ 0 w 736979"/>
                <a:gd name="connsiteY3" fmla="*/ 1416939 h 1416939"/>
                <a:gd name="connsiteX0" fmla="*/ 0 w 586854"/>
                <a:gd name="connsiteY0" fmla="*/ 1553417 h 1553417"/>
                <a:gd name="connsiteX1" fmla="*/ 586854 w 586854"/>
                <a:gd name="connsiteY1" fmla="*/ 0 h 1553417"/>
                <a:gd name="connsiteX2" fmla="*/ 586854 w 586854"/>
                <a:gd name="connsiteY2" fmla="*/ 1416939 h 1553417"/>
                <a:gd name="connsiteX3" fmla="*/ 0 w 586854"/>
                <a:gd name="connsiteY3" fmla="*/ 1553417 h 155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854" h="1553417">
                  <a:moveTo>
                    <a:pt x="0" y="1553417"/>
                  </a:moveTo>
                  <a:lnTo>
                    <a:pt x="586854" y="0"/>
                  </a:lnTo>
                  <a:lnTo>
                    <a:pt x="586854" y="1416939"/>
                  </a:lnTo>
                  <a:lnTo>
                    <a:pt x="0" y="1553417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16FEF8"/>
                  </a:gs>
                  <a:gs pos="100000">
                    <a:srgbClr val="2CA3A6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等腰三角形 71"/>
            <p:cNvSpPr/>
            <p:nvPr/>
          </p:nvSpPr>
          <p:spPr>
            <a:xfrm rot="20630478" flipH="1">
              <a:off x="10794187" y="3643407"/>
              <a:ext cx="205214" cy="428753"/>
            </a:xfrm>
            <a:custGeom>
              <a:avLst/>
              <a:gdLst>
                <a:gd name="connsiteX0" fmla="*/ 0 w 736979"/>
                <a:gd name="connsiteY0" fmla="*/ 1416939 h 1416939"/>
                <a:gd name="connsiteX1" fmla="*/ 736979 w 736979"/>
                <a:gd name="connsiteY1" fmla="*/ 0 h 1416939"/>
                <a:gd name="connsiteX2" fmla="*/ 736979 w 736979"/>
                <a:gd name="connsiteY2" fmla="*/ 1416939 h 1416939"/>
                <a:gd name="connsiteX3" fmla="*/ 0 w 736979"/>
                <a:gd name="connsiteY3" fmla="*/ 1416939 h 1416939"/>
                <a:gd name="connsiteX0" fmla="*/ 0 w 736979"/>
                <a:gd name="connsiteY0" fmla="*/ 1539768 h 1539768"/>
                <a:gd name="connsiteX1" fmla="*/ 736979 w 736979"/>
                <a:gd name="connsiteY1" fmla="*/ 0 h 1539768"/>
                <a:gd name="connsiteX2" fmla="*/ 736979 w 736979"/>
                <a:gd name="connsiteY2" fmla="*/ 1416939 h 1539768"/>
                <a:gd name="connsiteX3" fmla="*/ 0 w 736979"/>
                <a:gd name="connsiteY3" fmla="*/ 1539768 h 15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979" h="1539768">
                  <a:moveTo>
                    <a:pt x="0" y="1539768"/>
                  </a:moveTo>
                  <a:lnTo>
                    <a:pt x="736979" y="0"/>
                  </a:lnTo>
                  <a:lnTo>
                    <a:pt x="736979" y="1416939"/>
                  </a:lnTo>
                  <a:lnTo>
                    <a:pt x="0" y="1539768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16FEF8"/>
                  </a:gs>
                  <a:gs pos="100000">
                    <a:srgbClr val="2CA3A6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78" name="直接连接符 77"/>
            <p:cNvCxnSpPr>
              <a:stCxn id="76" idx="0"/>
              <a:endCxn id="77" idx="0"/>
            </p:cNvCxnSpPr>
            <p:nvPr/>
          </p:nvCxnSpPr>
          <p:spPr>
            <a:xfrm rot="20630478" flipV="1">
              <a:off x="10694192" y="4086355"/>
              <a:ext cx="368627" cy="3800"/>
            </a:xfrm>
            <a:prstGeom prst="line">
              <a:avLst/>
            </a:prstGeom>
            <a:ln>
              <a:gradFill>
                <a:gsLst>
                  <a:gs pos="0">
                    <a:srgbClr val="16FEF8"/>
                  </a:gs>
                  <a:gs pos="100000">
                    <a:srgbClr val="2CA3A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等腰三角形 94"/>
          <p:cNvSpPr/>
          <p:nvPr/>
        </p:nvSpPr>
        <p:spPr>
          <a:xfrm rot="3833984">
            <a:off x="2053435" y="5581781"/>
            <a:ext cx="580571" cy="570379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2CA3A6"/>
                </a:gs>
                <a:gs pos="100000">
                  <a:srgbClr val="16FEF8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6" name="等腰三角形 95"/>
          <p:cNvSpPr/>
          <p:nvPr/>
        </p:nvSpPr>
        <p:spPr>
          <a:xfrm rot="1860564">
            <a:off x="2071647" y="5660831"/>
            <a:ext cx="580571" cy="565776"/>
          </a:xfrm>
          <a:custGeom>
            <a:avLst/>
            <a:gdLst>
              <a:gd name="connsiteX0" fmla="*/ 0 w 580571"/>
              <a:gd name="connsiteY0" fmla="*/ 570379 h 570379"/>
              <a:gd name="connsiteX1" fmla="*/ 290286 w 580571"/>
              <a:gd name="connsiteY1" fmla="*/ 0 h 570379"/>
              <a:gd name="connsiteX2" fmla="*/ 580571 w 580571"/>
              <a:gd name="connsiteY2" fmla="*/ 570379 h 570379"/>
              <a:gd name="connsiteX3" fmla="*/ 0 w 580571"/>
              <a:gd name="connsiteY3" fmla="*/ 570379 h 570379"/>
              <a:gd name="connsiteX0" fmla="*/ 0 w 580571"/>
              <a:gd name="connsiteY0" fmla="*/ 565776 h 565776"/>
              <a:gd name="connsiteX1" fmla="*/ 388594 w 580571"/>
              <a:gd name="connsiteY1" fmla="*/ 0 h 565776"/>
              <a:gd name="connsiteX2" fmla="*/ 580571 w 580571"/>
              <a:gd name="connsiteY2" fmla="*/ 565776 h 565776"/>
              <a:gd name="connsiteX3" fmla="*/ 0 w 580571"/>
              <a:gd name="connsiteY3" fmla="*/ 565776 h 56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571" h="565776">
                <a:moveTo>
                  <a:pt x="0" y="565776"/>
                </a:moveTo>
                <a:lnTo>
                  <a:pt x="388594" y="0"/>
                </a:lnTo>
                <a:lnTo>
                  <a:pt x="580571" y="565776"/>
                </a:lnTo>
                <a:lnTo>
                  <a:pt x="0" y="565776"/>
                </a:lnTo>
                <a:close/>
              </a:path>
            </a:pathLst>
          </a:custGeom>
          <a:noFill/>
          <a:ln>
            <a:solidFill>
              <a:srgbClr val="16FEF8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30556" y="55495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2</a:t>
            </a:r>
          </a:p>
        </p:txBody>
      </p:sp>
      <p:sp>
        <p:nvSpPr>
          <p:cNvPr id="29" name="文本框 17"/>
          <p:cNvSpPr txBox="1"/>
          <p:nvPr/>
        </p:nvSpPr>
        <p:spPr>
          <a:xfrm>
            <a:off x="3236434" y="49916"/>
            <a:ext cx="5480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 smtClean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Signal Processing</a:t>
            </a:r>
            <a:endParaRPr lang="zh-CN" altLang="en-US" sz="3000" dirty="0">
              <a:solidFill>
                <a:srgbClr val="16FEF8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8079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5" grpId="0" animBg="1"/>
      <p:bldP spid="9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>
            <a:spLocks noMove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CA3A6">
                  <a:alpha val="40000"/>
                </a:srgbClr>
              </a:gs>
              <a:gs pos="100000">
                <a:srgbClr val="16FEF8">
                  <a:alpha val="24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616891" y="197555"/>
            <a:ext cx="177421" cy="177421"/>
          </a:xfrm>
          <a:prstGeom prst="ellipse">
            <a:avLst/>
          </a:prstGeom>
          <a:solidFill>
            <a:srgbClr val="16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705601" y="450039"/>
            <a:ext cx="0" cy="968991"/>
          </a:xfrm>
          <a:prstGeom prst="line">
            <a:avLst/>
          </a:prstGeom>
          <a:ln w="2540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6616891" y="1494094"/>
            <a:ext cx="177421" cy="177421"/>
          </a:xfrm>
          <a:prstGeom prst="ellipse">
            <a:avLst/>
          </a:prstGeom>
          <a:solidFill>
            <a:srgbClr val="16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616891" y="2782922"/>
            <a:ext cx="177421" cy="177421"/>
          </a:xfrm>
          <a:prstGeom prst="ellipse">
            <a:avLst/>
          </a:prstGeom>
          <a:solidFill>
            <a:srgbClr val="16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616891" y="4079463"/>
            <a:ext cx="177421" cy="177421"/>
          </a:xfrm>
          <a:prstGeom prst="ellipse">
            <a:avLst/>
          </a:prstGeom>
          <a:solidFill>
            <a:srgbClr val="16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705601" y="1746578"/>
            <a:ext cx="0" cy="968991"/>
          </a:xfrm>
          <a:prstGeom prst="line">
            <a:avLst/>
          </a:prstGeom>
          <a:ln w="2540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705601" y="3035408"/>
            <a:ext cx="0" cy="968991"/>
          </a:xfrm>
          <a:prstGeom prst="line">
            <a:avLst/>
          </a:prstGeom>
          <a:ln w="2540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705601" y="4331948"/>
            <a:ext cx="0" cy="968991"/>
          </a:xfrm>
          <a:prstGeom prst="line">
            <a:avLst/>
          </a:prstGeom>
          <a:ln w="2540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4553804" y="101599"/>
            <a:ext cx="202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2004</a:t>
            </a:r>
            <a:endParaRPr lang="zh-CN" altLang="en-US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780663" y="361747"/>
            <a:ext cx="4269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1B3A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Asonov and Agrawal</a:t>
            </a:r>
            <a:endParaRPr lang="en-US" altLang="zh-CN" dirty="0">
              <a:solidFill>
                <a:srgbClr val="01B3AF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IEEE Keyboard Acoustic Emanations.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80663" y="1657865"/>
            <a:ext cx="4269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1B3A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Zhuang et al</a:t>
            </a:r>
            <a:endParaRPr lang="en-US" altLang="zh-CN" dirty="0">
              <a:solidFill>
                <a:srgbClr val="01B3AF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Keyboard Acoustic Emanations Revisited.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794312" y="2959294"/>
            <a:ext cx="4269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1B3A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Berger et al</a:t>
            </a:r>
            <a:endParaRPr lang="en-US" altLang="zh-CN" dirty="0">
              <a:solidFill>
                <a:srgbClr val="01B3AF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Dictionary attacks using keyboard acoustic emanations.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794312" y="4253889"/>
            <a:ext cx="4269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1B3A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Halevi</a:t>
            </a:r>
            <a:r>
              <a:rPr lang="en-US" altLang="zh-CN" dirty="0" smtClean="0">
                <a:solidFill>
                  <a:srgbClr val="01B3A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and </a:t>
            </a:r>
            <a:r>
              <a:rPr lang="en-US" altLang="zh-CN" dirty="0" err="1" smtClean="0">
                <a:solidFill>
                  <a:srgbClr val="01B3A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Saxena</a:t>
            </a:r>
            <a:endParaRPr lang="en-US" altLang="zh-CN" dirty="0" smtClean="0">
              <a:solidFill>
                <a:srgbClr val="01B3AF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 close look at keyboard acoustic emanations.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553804" y="1398138"/>
            <a:ext cx="202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2005</a:t>
            </a:r>
            <a:endParaRPr lang="zh-CN" altLang="en-US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553804" y="2656258"/>
            <a:ext cx="202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2006</a:t>
            </a:r>
            <a:endParaRPr lang="zh-CN" altLang="en-US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553804" y="3983507"/>
            <a:ext cx="202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2012</a:t>
            </a:r>
            <a:endParaRPr lang="zh-CN" altLang="en-US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41862" y="2272564"/>
            <a:ext cx="2024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01B3A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Related </a:t>
            </a:r>
          </a:p>
          <a:p>
            <a:r>
              <a:rPr lang="en-US" altLang="zh-CN" sz="3600" dirty="0" smtClean="0">
                <a:solidFill>
                  <a:srgbClr val="01B3A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Works</a:t>
            </a:r>
            <a:endParaRPr lang="en-US" altLang="zh-CN" sz="3600" dirty="0" smtClean="0">
              <a:solidFill>
                <a:srgbClr val="01B3AF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141862" y="3386959"/>
            <a:ext cx="317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</a:t>
            </a:r>
            <a:r>
              <a:rPr lang="zh-CN" altLang="en-US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</a:t>
            </a:r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asic Modules.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1" name="椭圆 17"/>
          <p:cNvSpPr/>
          <p:nvPr/>
        </p:nvSpPr>
        <p:spPr>
          <a:xfrm>
            <a:off x="6616891" y="5366568"/>
            <a:ext cx="177421" cy="177421"/>
          </a:xfrm>
          <a:prstGeom prst="ellipse">
            <a:avLst/>
          </a:prstGeom>
          <a:solidFill>
            <a:srgbClr val="16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22" name="直接连接符 26"/>
          <p:cNvCxnSpPr/>
          <p:nvPr/>
        </p:nvCxnSpPr>
        <p:spPr>
          <a:xfrm>
            <a:off x="6705601" y="5619053"/>
            <a:ext cx="0" cy="968991"/>
          </a:xfrm>
          <a:prstGeom prst="line">
            <a:avLst/>
          </a:prstGeom>
          <a:ln w="2540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31"/>
          <p:cNvSpPr txBox="1"/>
          <p:nvPr/>
        </p:nvSpPr>
        <p:spPr>
          <a:xfrm>
            <a:off x="6794312" y="5540994"/>
            <a:ext cx="4269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1B3A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A. Fiona</a:t>
            </a:r>
            <a:endParaRPr lang="en-US" altLang="zh-CN" dirty="0">
              <a:solidFill>
                <a:srgbClr val="01B3AF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Keyboard Acoustic Triangulation Attack.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4" name="文本框 34"/>
          <p:cNvSpPr txBox="1"/>
          <p:nvPr/>
        </p:nvSpPr>
        <p:spPr>
          <a:xfrm>
            <a:off x="4553804" y="5270612"/>
            <a:ext cx="202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2006</a:t>
            </a:r>
            <a:endParaRPr lang="zh-CN" altLang="en-US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085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25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7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2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8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3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05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55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05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4" grpId="0" animBg="1"/>
      <p:bldP spid="18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21" grpId="0" animBg="1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>
            <a:spLocks noMove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lin ang="162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文本框 17"/>
          <p:cNvSpPr txBox="1"/>
          <p:nvPr/>
        </p:nvSpPr>
        <p:spPr>
          <a:xfrm>
            <a:off x="6096000" y="219733"/>
            <a:ext cx="5480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 smtClean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Asonov and Agrawal</a:t>
            </a:r>
            <a:endParaRPr lang="zh-CN" altLang="en-US" sz="3000" dirty="0">
              <a:solidFill>
                <a:srgbClr val="16FEF8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" y="1320860"/>
            <a:ext cx="5523732" cy="42162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ZoneTexte 6"/>
          <p:cNvSpPr txBox="1"/>
          <p:nvPr/>
        </p:nvSpPr>
        <p:spPr>
          <a:xfrm>
            <a:off x="6096000" y="993464"/>
            <a:ext cx="58173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1" u="sng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endParaRPr lang="en-GB" b="1" u="sng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endParaRPr lang="en-GB" b="1" u="sng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endParaRPr lang="en-GB" b="1" u="sng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r>
              <a:rPr lang="en-GB" b="1" u="sng" dirty="0" smtClean="0">
                <a:solidFill>
                  <a:srgbClr val="FFC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Basic Hypothesis </a:t>
            </a:r>
            <a:r>
              <a:rPr lang="en-GB" dirty="0" smtClean="0">
                <a:solidFill>
                  <a:srgbClr val="FFC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: </a:t>
            </a:r>
          </a:p>
          <a:p>
            <a:r>
              <a:rPr lang="en-GB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Different positions will produce different sounds.</a:t>
            </a:r>
          </a:p>
          <a:p>
            <a:endParaRPr lang="en-GB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r>
              <a:rPr lang="en-GB" b="1" u="sng" dirty="0" smtClean="0">
                <a:solidFill>
                  <a:srgbClr val="FFC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Keystroke: </a:t>
            </a:r>
          </a:p>
          <a:p>
            <a:r>
              <a:rPr lang="en-GB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	PRESS + RELEASE </a:t>
            </a:r>
          </a:p>
          <a:p>
            <a:endParaRPr lang="en-GB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endParaRPr lang="en-GB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endParaRPr lang="en-GB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endParaRPr lang="en-GB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r>
              <a:rPr lang="en-GB" dirty="0" smtClean="0">
                <a:solidFill>
                  <a:srgbClr val="00B0F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PRESS Action has a more significant meaning.</a:t>
            </a:r>
            <a:endParaRPr lang="en-GB" dirty="0">
              <a:solidFill>
                <a:srgbClr val="00B0F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  <a:p>
            <a:endParaRPr lang="en-GB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073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>
            <a:spLocks noMove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lin ang="162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63"/>
          <p:cNvSpPr/>
          <p:nvPr/>
        </p:nvSpPr>
        <p:spPr>
          <a:xfrm>
            <a:off x="18197" y="13648"/>
            <a:ext cx="12187451" cy="894187"/>
          </a:xfrm>
          <a:custGeom>
            <a:avLst/>
            <a:gdLst>
              <a:gd name="connsiteX0" fmla="*/ 0 w 12187451"/>
              <a:gd name="connsiteY0" fmla="*/ 13648 h 13648"/>
              <a:gd name="connsiteX1" fmla="*/ 12187451 w 12187451"/>
              <a:gd name="connsiteY1" fmla="*/ 0 h 13648"/>
              <a:gd name="connsiteX0" fmla="*/ 0 w 12187451"/>
              <a:gd name="connsiteY0" fmla="*/ 13648 h 579284"/>
              <a:gd name="connsiteX1" fmla="*/ 12187451 w 12187451"/>
              <a:gd name="connsiteY1" fmla="*/ 0 h 579284"/>
              <a:gd name="connsiteX0" fmla="*/ 0 w 12187451"/>
              <a:gd name="connsiteY0" fmla="*/ 13648 h 884488"/>
              <a:gd name="connsiteX1" fmla="*/ 12187451 w 12187451"/>
              <a:gd name="connsiteY1" fmla="*/ 0 h 884488"/>
              <a:gd name="connsiteX0" fmla="*/ 0 w 12187451"/>
              <a:gd name="connsiteY0" fmla="*/ 13648 h 894187"/>
              <a:gd name="connsiteX1" fmla="*/ 12187451 w 12187451"/>
              <a:gd name="connsiteY1" fmla="*/ 0 h 89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87451" h="894187">
                <a:moveTo>
                  <a:pt x="0" y="13648"/>
                </a:moveTo>
                <a:cubicBezTo>
                  <a:pt x="4021541" y="1291989"/>
                  <a:pt x="7974842" y="1082722"/>
                  <a:pt x="12187451" y="0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63500">
              <a:srgbClr val="93FFF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文本框 17"/>
          <p:cNvSpPr txBox="1"/>
          <p:nvPr/>
        </p:nvSpPr>
        <p:spPr>
          <a:xfrm>
            <a:off x="3236434" y="49916"/>
            <a:ext cx="5480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 smtClean="0">
                <a:solidFill>
                  <a:srgbClr val="16FEF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Asonov and Agrawal</a:t>
            </a:r>
            <a:endParaRPr lang="zh-CN" altLang="en-US" sz="3000" dirty="0">
              <a:solidFill>
                <a:srgbClr val="16FEF8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217" y="1379737"/>
            <a:ext cx="8955566" cy="27359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3" name="ZoneTexte 2"/>
          <p:cNvSpPr txBox="1"/>
          <p:nvPr/>
        </p:nvSpPr>
        <p:spPr>
          <a:xfrm>
            <a:off x="1136468" y="4848847"/>
            <a:ext cx="8242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Complexity Algorithm: Middle</a:t>
            </a:r>
          </a:p>
          <a:p>
            <a:r>
              <a:rPr lang="en-GB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Accuracy rate : 80%</a:t>
            </a:r>
          </a:p>
          <a:p>
            <a:r>
              <a:rPr lang="en-GB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Supervised Learning required</a:t>
            </a:r>
          </a:p>
          <a:p>
            <a:r>
              <a:rPr lang="en-GB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Change keyboard or tester will influence the result</a:t>
            </a:r>
          </a:p>
          <a:p>
            <a:endParaRPr lang="en-GB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160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F26482">
              <a:alpha val="75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F26482">
              <a:alpha val="75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F26482">
              <a:alpha val="75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F26482">
              <a:alpha val="75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F26482">
              <a:alpha val="75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F26482">
              <a:alpha val="75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F26482">
              <a:alpha val="75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F26482">
              <a:alpha val="75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F26482">
              <a:alpha val="75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F26482">
              <a:alpha val="75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F26482">
              <a:alpha val="75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1399</Words>
  <Application>Microsoft Macintosh PowerPoint</Application>
  <PresentationFormat>Grand écran</PresentationFormat>
  <Paragraphs>267</Paragraphs>
  <Slides>23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11</vt:i4>
      </vt:variant>
      <vt:variant>
        <vt:lpstr>Titres des diapositives</vt:lpstr>
      </vt:variant>
      <vt:variant>
        <vt:i4>23</vt:i4>
      </vt:variant>
    </vt:vector>
  </HeadingPairs>
  <TitlesOfParts>
    <vt:vector size="48" baseType="lpstr">
      <vt:lpstr>Adobe Gothic Std B</vt:lpstr>
      <vt:lpstr>Arial Black</vt:lpstr>
      <vt:lpstr>Arial Unicode MS</vt:lpstr>
      <vt:lpstr>Calibri</vt:lpstr>
      <vt:lpstr>Calibri Light</vt:lpstr>
      <vt:lpstr>Courier</vt:lpstr>
      <vt:lpstr>Courier Oblique</vt:lpstr>
      <vt:lpstr>DengXian</vt:lpstr>
      <vt:lpstr>Mangal</vt:lpstr>
      <vt:lpstr>宋体</vt:lpstr>
      <vt:lpstr>小米兰亭</vt:lpstr>
      <vt:lpstr>微软雅黑</vt:lpstr>
      <vt:lpstr>方正姚体</vt:lpstr>
      <vt:lpstr>Arial</vt:lpstr>
      <vt:lpstr>Office 主题</vt:lpstr>
      <vt:lpstr>1_Office 主题</vt:lpstr>
      <vt:lpstr>2_Office 主题</vt:lpstr>
      <vt:lpstr>3_Office 主题</vt:lpstr>
      <vt:lpstr>4_Office 主题</vt:lpstr>
      <vt:lpstr>5_Office 主题</vt:lpstr>
      <vt:lpstr>6_Office 主题</vt:lpstr>
      <vt:lpstr>7_Office 主题</vt:lpstr>
      <vt:lpstr>8_Office 主题</vt:lpstr>
      <vt:lpstr>9_Office 主题</vt:lpstr>
      <vt:lpstr>10_Office 主题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Xicun HAN</dc:creator>
  <cp:lastModifiedBy>Xicun HAN</cp:lastModifiedBy>
  <cp:revision>40</cp:revision>
  <dcterms:created xsi:type="dcterms:W3CDTF">2017-02-27T08:29:39Z</dcterms:created>
  <dcterms:modified xsi:type="dcterms:W3CDTF">2017-02-28T15:00:31Z</dcterms:modified>
</cp:coreProperties>
</file>